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sldIdLst>
    <p:sldId id="300" r:id="rId2"/>
    <p:sldId id="297" r:id="rId3"/>
    <p:sldId id="298" r:id="rId4"/>
    <p:sldId id="299" r:id="rId5"/>
    <p:sldId id="256" r:id="rId6"/>
    <p:sldId id="257" r:id="rId7"/>
    <p:sldId id="261" r:id="rId8"/>
    <p:sldId id="260" r:id="rId9"/>
    <p:sldId id="30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FFDC80"/>
    <a:srgbClr val="FFD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658"/>
    <p:restoredTop sz="68699"/>
  </p:normalViewPr>
  <p:slideViewPr>
    <p:cSldViewPr snapToGrid="0" snapToObjects="1">
      <p:cViewPr>
        <p:scale>
          <a:sx n="112" d="100"/>
          <a:sy n="112" d="100"/>
        </p:scale>
        <p:origin x="704" y="-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_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e-I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גיליון1!$B$1</c:f>
              <c:strCache>
                <c:ptCount val="1"/>
                <c:pt idx="0">
                  <c:v>מכירות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50000"/>
                      <a:satMod val="300000"/>
                    </a:schemeClr>
                  </a:gs>
                  <a:gs pos="35000">
                    <a:schemeClr val="accent1">
                      <a:tint val="37000"/>
                      <a:satMod val="300000"/>
                    </a:schemeClr>
                  </a:gs>
                  <a:gs pos="100000">
                    <a:schemeClr val="accent1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149-5A44-8AC1-FE953EB14CD1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50000"/>
                      <a:satMod val="300000"/>
                    </a:schemeClr>
                  </a:gs>
                  <a:gs pos="35000">
                    <a:schemeClr val="accent2">
                      <a:tint val="37000"/>
                      <a:satMod val="300000"/>
                    </a:schemeClr>
                  </a:gs>
                  <a:gs pos="100000">
                    <a:schemeClr val="accent2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2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149-5A44-8AC1-FE953EB14CD1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50000"/>
                      <a:satMod val="300000"/>
                    </a:schemeClr>
                  </a:gs>
                  <a:gs pos="35000">
                    <a:schemeClr val="accent3">
                      <a:tint val="37000"/>
                      <a:satMod val="300000"/>
                    </a:schemeClr>
                  </a:gs>
                  <a:gs pos="100000">
                    <a:schemeClr val="accent3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3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149-5A44-8AC1-FE953EB14CD1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50000"/>
                      <a:satMod val="300000"/>
                    </a:schemeClr>
                  </a:gs>
                  <a:gs pos="35000">
                    <a:schemeClr val="accent4">
                      <a:tint val="37000"/>
                      <a:satMod val="300000"/>
                    </a:schemeClr>
                  </a:gs>
                  <a:gs pos="100000">
                    <a:schemeClr val="accent4">
                      <a:tint val="15000"/>
                      <a:satMod val="350000"/>
                    </a:schemeClr>
                  </a:gs>
                </a:gsLst>
                <a:lin ang="16200000" scaled="1"/>
              </a:gradFill>
              <a:ln w="9525" cap="flat" cmpd="sng" algn="ctr">
                <a:solidFill>
                  <a:schemeClr val="accent4">
                    <a:shade val="95000"/>
                  </a:schemeClr>
                </a:solidFill>
                <a:rou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149-5A44-8AC1-FE953EB14CD1}"/>
              </c:ext>
            </c:extLst>
          </c:dPt>
          <c:cat>
            <c:strRef>
              <c:f>גיליון1!$A$2:$A$5</c:f>
              <c:strCache>
                <c:ptCount val="2"/>
                <c:pt idx="0">
                  <c:v>WT</c:v>
                </c:pt>
                <c:pt idx="1">
                  <c:v>Mutant</c:v>
                </c:pt>
              </c:strCache>
            </c:strRef>
          </c:cat>
          <c:val>
            <c:numRef>
              <c:f>גיליון1!$B$2:$B$5</c:f>
              <c:numCache>
                <c:formatCode>General</c:formatCode>
                <c:ptCount val="4"/>
                <c:pt idx="0">
                  <c:v>7</c:v>
                </c:pt>
                <c:pt idx="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149-5A44-8AC1-FE953EB14C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he-IL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he-I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4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/>
    <cs:fillRef idx="2">
      <cs:styleClr val="auto"/>
    </cs:fillRef>
    <cs:effectRef idx="1"/>
    <cs:fontRef idx="minor">
      <a:schemeClr val="dk1"/>
    </cs:fontRef>
    <cs:spPr/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AC9818-9E7A-2047-BD1C-EBFAC8790ACE}" type="doc">
      <dgm:prSet loTypeId="urn:microsoft.com/office/officeart/2005/8/layout/chevron1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pPr rtl="1"/>
          <a:endParaRPr lang="he-IL"/>
        </a:p>
      </dgm:t>
    </dgm:pt>
    <dgm:pt modelId="{40B17971-570C-F040-8A62-5A23427A334C}">
      <dgm:prSet/>
      <dgm:spPr/>
      <dgm:t>
        <a:bodyPr/>
        <a:lstStyle/>
        <a:p>
          <a:pPr rtl="1"/>
          <a:r>
            <a:rPr lang="en-US" dirty="0"/>
            <a:t>Legacy CSVs</a:t>
          </a:r>
          <a:endParaRPr lang="he-IL" dirty="0"/>
        </a:p>
      </dgm:t>
    </dgm:pt>
    <dgm:pt modelId="{D02E08FB-302F-B443-B733-8901EF1A4BFE}" type="parTrans" cxnId="{56A0B4EA-CB83-4849-B8CC-DD90AD52663F}">
      <dgm:prSet/>
      <dgm:spPr/>
      <dgm:t>
        <a:bodyPr/>
        <a:lstStyle/>
        <a:p>
          <a:pPr rtl="1"/>
          <a:endParaRPr lang="he-IL"/>
        </a:p>
      </dgm:t>
    </dgm:pt>
    <dgm:pt modelId="{C35B4678-B04F-4F41-A194-E76C1FF67382}" type="sibTrans" cxnId="{56A0B4EA-CB83-4849-B8CC-DD90AD52663F}">
      <dgm:prSet/>
      <dgm:spPr/>
      <dgm:t>
        <a:bodyPr/>
        <a:lstStyle/>
        <a:p>
          <a:pPr rtl="1"/>
          <a:endParaRPr lang="he-IL"/>
        </a:p>
      </dgm:t>
    </dgm:pt>
    <dgm:pt modelId="{2E474BE4-E9BB-794D-874A-638848B7C1D2}">
      <dgm:prSet/>
      <dgm:spPr/>
      <dgm:t>
        <a:bodyPr/>
        <a:lstStyle/>
        <a:p>
          <a:pPr rtl="1"/>
          <a:r>
            <a:rPr lang="en-US" dirty="0"/>
            <a:t>New Recordings</a:t>
          </a:r>
          <a:endParaRPr lang="he-IL" dirty="0"/>
        </a:p>
      </dgm:t>
    </dgm:pt>
    <dgm:pt modelId="{BD2C3913-1E75-2340-B415-66FBDB159E2B}" type="parTrans" cxnId="{AB01B357-AA65-CA48-836D-06B9CD799AA8}">
      <dgm:prSet/>
      <dgm:spPr/>
      <dgm:t>
        <a:bodyPr/>
        <a:lstStyle/>
        <a:p>
          <a:pPr rtl="1"/>
          <a:endParaRPr lang="he-IL"/>
        </a:p>
      </dgm:t>
    </dgm:pt>
    <dgm:pt modelId="{BD0594CD-D2EE-8B45-B3C3-BD5CFB363254}" type="sibTrans" cxnId="{AB01B357-AA65-CA48-836D-06B9CD799AA8}">
      <dgm:prSet/>
      <dgm:spPr/>
      <dgm:t>
        <a:bodyPr/>
        <a:lstStyle/>
        <a:p>
          <a:pPr rtl="1"/>
          <a:endParaRPr lang="he-IL"/>
        </a:p>
      </dgm:t>
    </dgm:pt>
    <dgm:pt modelId="{EA2889AA-18F1-3E47-88A7-17CC8AFEE347}">
      <dgm:prSet/>
      <dgm:spPr/>
      <dgm:t>
        <a:bodyPr/>
        <a:lstStyle/>
        <a:p>
          <a:pPr rtl="1"/>
          <a:r>
            <a:rPr lang="en-US" dirty="0"/>
            <a:t> Cleaning &amp; ID Mapping</a:t>
          </a:r>
          <a:endParaRPr lang="he-IL" dirty="0"/>
        </a:p>
      </dgm:t>
    </dgm:pt>
    <dgm:pt modelId="{7566684C-7915-D849-AA80-55E556DC865D}" type="parTrans" cxnId="{D9995B1E-503F-5C46-92E1-BC30882399F1}">
      <dgm:prSet/>
      <dgm:spPr/>
      <dgm:t>
        <a:bodyPr/>
        <a:lstStyle/>
        <a:p>
          <a:pPr rtl="1"/>
          <a:endParaRPr lang="he-IL"/>
        </a:p>
      </dgm:t>
    </dgm:pt>
    <dgm:pt modelId="{3927E544-2661-1F4A-BF52-730E80E108B3}" type="sibTrans" cxnId="{D9995B1E-503F-5C46-92E1-BC30882399F1}">
      <dgm:prSet/>
      <dgm:spPr/>
      <dgm:t>
        <a:bodyPr/>
        <a:lstStyle/>
        <a:p>
          <a:pPr rtl="1"/>
          <a:endParaRPr lang="he-IL"/>
        </a:p>
      </dgm:t>
    </dgm:pt>
    <dgm:pt modelId="{BAFADA2C-50FB-9240-B097-68C54132BC30}">
      <dgm:prSet/>
      <dgm:spPr/>
      <dgm:t>
        <a:bodyPr/>
        <a:lstStyle/>
        <a:p>
          <a:pPr rtl="1"/>
          <a:r>
            <a:rPr lang="en-US" dirty="0"/>
            <a:t>Unified Dataset</a:t>
          </a:r>
          <a:endParaRPr lang="he-IL" dirty="0"/>
        </a:p>
      </dgm:t>
    </dgm:pt>
    <dgm:pt modelId="{B3906521-E0EB-3D48-B3FC-4E043CA8F897}" type="parTrans" cxnId="{E77733AC-6B3D-A84D-9FCF-F3939F37A3FA}">
      <dgm:prSet/>
      <dgm:spPr/>
      <dgm:t>
        <a:bodyPr/>
        <a:lstStyle/>
        <a:p>
          <a:pPr rtl="1"/>
          <a:endParaRPr lang="he-IL"/>
        </a:p>
      </dgm:t>
    </dgm:pt>
    <dgm:pt modelId="{5E8A4D9F-6F00-2B46-8B03-0C1B1210C46B}" type="sibTrans" cxnId="{E77733AC-6B3D-A84D-9FCF-F3939F37A3FA}">
      <dgm:prSet/>
      <dgm:spPr/>
      <dgm:t>
        <a:bodyPr/>
        <a:lstStyle/>
        <a:p>
          <a:pPr rtl="1"/>
          <a:endParaRPr lang="he-IL"/>
        </a:p>
      </dgm:t>
    </dgm:pt>
    <dgm:pt modelId="{1DD108AE-DFFC-FD4E-BAEF-130743F707B7}" type="pres">
      <dgm:prSet presAssocID="{FFAC9818-9E7A-2047-BD1C-EBFAC8790ACE}" presName="Name0" presStyleCnt="0">
        <dgm:presLayoutVars>
          <dgm:dir/>
          <dgm:animLvl val="lvl"/>
          <dgm:resizeHandles val="exact"/>
        </dgm:presLayoutVars>
      </dgm:prSet>
      <dgm:spPr/>
    </dgm:pt>
    <dgm:pt modelId="{61D38B6E-E87B-524E-AF18-A2F0D13A2645}" type="pres">
      <dgm:prSet presAssocID="{40B17971-570C-F040-8A62-5A23427A334C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A20E448D-8709-7A44-B582-64D0BA85A601}" type="pres">
      <dgm:prSet presAssocID="{C35B4678-B04F-4F41-A194-E76C1FF67382}" presName="parTxOnlySpace" presStyleCnt="0"/>
      <dgm:spPr/>
    </dgm:pt>
    <dgm:pt modelId="{8420DD05-978C-E74C-8BFE-C664C2A23782}" type="pres">
      <dgm:prSet presAssocID="{2E474BE4-E9BB-794D-874A-638848B7C1D2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63269DFA-76BC-F641-AB42-01F9DAC99C6D}" type="pres">
      <dgm:prSet presAssocID="{BD0594CD-D2EE-8B45-B3C3-BD5CFB363254}" presName="parTxOnlySpace" presStyleCnt="0"/>
      <dgm:spPr/>
    </dgm:pt>
    <dgm:pt modelId="{0A97ABA6-C065-F942-8EC1-EE195A27F597}" type="pres">
      <dgm:prSet presAssocID="{EA2889AA-18F1-3E47-88A7-17CC8AFEE347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C76AADE-6E19-3A4A-865C-9F0945AB70C4}" type="pres">
      <dgm:prSet presAssocID="{3927E544-2661-1F4A-BF52-730E80E108B3}" presName="parTxOnlySpace" presStyleCnt="0"/>
      <dgm:spPr/>
    </dgm:pt>
    <dgm:pt modelId="{ED4474A6-3814-9348-A6EC-0D84474B75FA}" type="pres">
      <dgm:prSet presAssocID="{BAFADA2C-50FB-9240-B097-68C54132BC30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D9995B1E-503F-5C46-92E1-BC30882399F1}" srcId="{FFAC9818-9E7A-2047-BD1C-EBFAC8790ACE}" destId="{EA2889AA-18F1-3E47-88A7-17CC8AFEE347}" srcOrd="2" destOrd="0" parTransId="{7566684C-7915-D849-AA80-55E556DC865D}" sibTransId="{3927E544-2661-1F4A-BF52-730E80E108B3}"/>
    <dgm:cxn modelId="{85B1F851-99BF-E24E-B055-D4584A142EC6}" type="presOf" srcId="{FFAC9818-9E7A-2047-BD1C-EBFAC8790ACE}" destId="{1DD108AE-DFFC-FD4E-BAEF-130743F707B7}" srcOrd="0" destOrd="0" presId="urn:microsoft.com/office/officeart/2005/8/layout/chevron1"/>
    <dgm:cxn modelId="{AB01B357-AA65-CA48-836D-06B9CD799AA8}" srcId="{FFAC9818-9E7A-2047-BD1C-EBFAC8790ACE}" destId="{2E474BE4-E9BB-794D-874A-638848B7C1D2}" srcOrd="1" destOrd="0" parTransId="{BD2C3913-1E75-2340-B415-66FBDB159E2B}" sibTransId="{BD0594CD-D2EE-8B45-B3C3-BD5CFB363254}"/>
    <dgm:cxn modelId="{4DEE8876-4E2D-A142-BF70-62E49E03E151}" type="presOf" srcId="{BAFADA2C-50FB-9240-B097-68C54132BC30}" destId="{ED4474A6-3814-9348-A6EC-0D84474B75FA}" srcOrd="0" destOrd="0" presId="urn:microsoft.com/office/officeart/2005/8/layout/chevron1"/>
    <dgm:cxn modelId="{0A809E90-A083-F64E-B7A6-76E62D2381BB}" type="presOf" srcId="{EA2889AA-18F1-3E47-88A7-17CC8AFEE347}" destId="{0A97ABA6-C065-F942-8EC1-EE195A27F597}" srcOrd="0" destOrd="0" presId="urn:microsoft.com/office/officeart/2005/8/layout/chevron1"/>
    <dgm:cxn modelId="{19652F96-0814-CC4D-B896-EF2BFF212C20}" type="presOf" srcId="{40B17971-570C-F040-8A62-5A23427A334C}" destId="{61D38B6E-E87B-524E-AF18-A2F0D13A2645}" srcOrd="0" destOrd="0" presId="urn:microsoft.com/office/officeart/2005/8/layout/chevron1"/>
    <dgm:cxn modelId="{E77733AC-6B3D-A84D-9FCF-F3939F37A3FA}" srcId="{FFAC9818-9E7A-2047-BD1C-EBFAC8790ACE}" destId="{BAFADA2C-50FB-9240-B097-68C54132BC30}" srcOrd="3" destOrd="0" parTransId="{B3906521-E0EB-3D48-B3FC-4E043CA8F897}" sibTransId="{5E8A4D9F-6F00-2B46-8B03-0C1B1210C46B}"/>
    <dgm:cxn modelId="{AFBE96DE-8409-7A41-A1E4-EC0C9803F853}" type="presOf" srcId="{2E474BE4-E9BB-794D-874A-638848B7C1D2}" destId="{8420DD05-978C-E74C-8BFE-C664C2A23782}" srcOrd="0" destOrd="0" presId="urn:microsoft.com/office/officeart/2005/8/layout/chevron1"/>
    <dgm:cxn modelId="{56A0B4EA-CB83-4849-B8CC-DD90AD52663F}" srcId="{FFAC9818-9E7A-2047-BD1C-EBFAC8790ACE}" destId="{40B17971-570C-F040-8A62-5A23427A334C}" srcOrd="0" destOrd="0" parTransId="{D02E08FB-302F-B443-B733-8901EF1A4BFE}" sibTransId="{C35B4678-B04F-4F41-A194-E76C1FF67382}"/>
    <dgm:cxn modelId="{7D1152C7-D69D-D645-B086-2740C0513C32}" type="presParOf" srcId="{1DD108AE-DFFC-FD4E-BAEF-130743F707B7}" destId="{61D38B6E-E87B-524E-AF18-A2F0D13A2645}" srcOrd="0" destOrd="0" presId="urn:microsoft.com/office/officeart/2005/8/layout/chevron1"/>
    <dgm:cxn modelId="{20C2D697-9C56-1E40-9F2F-A6519787064F}" type="presParOf" srcId="{1DD108AE-DFFC-FD4E-BAEF-130743F707B7}" destId="{A20E448D-8709-7A44-B582-64D0BA85A601}" srcOrd="1" destOrd="0" presId="urn:microsoft.com/office/officeart/2005/8/layout/chevron1"/>
    <dgm:cxn modelId="{CC2909B5-7B4A-454F-8530-03D7652BD9B4}" type="presParOf" srcId="{1DD108AE-DFFC-FD4E-BAEF-130743F707B7}" destId="{8420DD05-978C-E74C-8BFE-C664C2A23782}" srcOrd="2" destOrd="0" presId="urn:microsoft.com/office/officeart/2005/8/layout/chevron1"/>
    <dgm:cxn modelId="{754F80E5-0ACE-9D43-8558-9F61777B93DB}" type="presParOf" srcId="{1DD108AE-DFFC-FD4E-BAEF-130743F707B7}" destId="{63269DFA-76BC-F641-AB42-01F9DAC99C6D}" srcOrd="3" destOrd="0" presId="urn:microsoft.com/office/officeart/2005/8/layout/chevron1"/>
    <dgm:cxn modelId="{801969C8-0886-2540-9674-11B509E98C7A}" type="presParOf" srcId="{1DD108AE-DFFC-FD4E-BAEF-130743F707B7}" destId="{0A97ABA6-C065-F942-8EC1-EE195A27F597}" srcOrd="4" destOrd="0" presId="urn:microsoft.com/office/officeart/2005/8/layout/chevron1"/>
    <dgm:cxn modelId="{725F2EC9-C005-2745-880A-022E2BF525F3}" type="presParOf" srcId="{1DD108AE-DFFC-FD4E-BAEF-130743F707B7}" destId="{AC76AADE-6E19-3A4A-865C-9F0945AB70C4}" srcOrd="5" destOrd="0" presId="urn:microsoft.com/office/officeart/2005/8/layout/chevron1"/>
    <dgm:cxn modelId="{EEF2E4B9-39E7-0C44-BBCE-D00956FC3CAB}" type="presParOf" srcId="{1DD108AE-DFFC-FD4E-BAEF-130743F707B7}" destId="{ED4474A6-3814-9348-A6EC-0D84474B75FA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D38B6E-E87B-524E-AF18-A2F0D13A2645}">
      <dsp:nvSpPr>
        <dsp:cNvPr id="0" name=""/>
        <dsp:cNvSpPr/>
      </dsp:nvSpPr>
      <dsp:spPr>
        <a:xfrm>
          <a:off x="1965" y="136887"/>
          <a:ext cx="1144361" cy="45774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Legacy CSVs</a:t>
          </a:r>
          <a:endParaRPr lang="he-IL" sz="1000" kern="1200" dirty="0"/>
        </a:p>
      </dsp:txBody>
      <dsp:txXfrm>
        <a:off x="230837" y="136887"/>
        <a:ext cx="686617" cy="457744"/>
      </dsp:txXfrm>
    </dsp:sp>
    <dsp:sp modelId="{8420DD05-978C-E74C-8BFE-C664C2A23782}">
      <dsp:nvSpPr>
        <dsp:cNvPr id="0" name=""/>
        <dsp:cNvSpPr/>
      </dsp:nvSpPr>
      <dsp:spPr>
        <a:xfrm>
          <a:off x="1031891" y="136887"/>
          <a:ext cx="1144361" cy="45774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New Recordings</a:t>
          </a:r>
          <a:endParaRPr lang="he-IL" sz="1000" kern="1200" dirty="0"/>
        </a:p>
      </dsp:txBody>
      <dsp:txXfrm>
        <a:off x="1260763" y="136887"/>
        <a:ext cx="686617" cy="457744"/>
      </dsp:txXfrm>
    </dsp:sp>
    <dsp:sp modelId="{0A97ABA6-C065-F942-8EC1-EE195A27F597}">
      <dsp:nvSpPr>
        <dsp:cNvPr id="0" name=""/>
        <dsp:cNvSpPr/>
      </dsp:nvSpPr>
      <dsp:spPr>
        <a:xfrm>
          <a:off x="2061816" y="136887"/>
          <a:ext cx="1144361" cy="45774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 Cleaning &amp; ID Mapping</a:t>
          </a:r>
          <a:endParaRPr lang="he-IL" sz="1000" kern="1200" dirty="0"/>
        </a:p>
      </dsp:txBody>
      <dsp:txXfrm>
        <a:off x="2290688" y="136887"/>
        <a:ext cx="686617" cy="457744"/>
      </dsp:txXfrm>
    </dsp:sp>
    <dsp:sp modelId="{ED4474A6-3814-9348-A6EC-0D84474B75FA}">
      <dsp:nvSpPr>
        <dsp:cNvPr id="0" name=""/>
        <dsp:cNvSpPr/>
      </dsp:nvSpPr>
      <dsp:spPr>
        <a:xfrm>
          <a:off x="3091742" y="136887"/>
          <a:ext cx="1144361" cy="457744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Unified Dataset</a:t>
          </a:r>
          <a:endParaRPr lang="he-IL" sz="1000" kern="1200" dirty="0"/>
        </a:p>
      </dsp:txBody>
      <dsp:txXfrm>
        <a:off x="3320614" y="136887"/>
        <a:ext cx="686617" cy="4577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A78E3A2D-0A51-7444-8B9B-A22A666F6BE8}" type="datetimeFigureOut">
              <a:rPr lang="he-IL" smtClean="0"/>
              <a:t>ג'.כסלו.תשפ"ו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8E5DC117-EE4E-8244-9148-A797C76E849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26137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8E8C17-5EBD-6867-1F2A-3FD6CEEB7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50C6D901-8F1B-FE59-1AAA-7575905CA3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49FF2129-7128-EEE6-1E41-1E21265A4B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 rtl="0">
              <a:buFont typeface="Arial" panose="020B0604020202020204" pitchFamily="34" charset="0"/>
              <a:buNone/>
            </a:pPr>
            <a:r>
              <a:rPr lang="en" b="1" u="sng" dirty="0"/>
              <a:t>Moran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dirty="0"/>
              <a:t>Good </a:t>
            </a:r>
            <a:r>
              <a:rPr lang="en-US" dirty="0"/>
              <a:t>afternoon</a:t>
            </a:r>
            <a:r>
              <a:rPr lang="en" dirty="0"/>
              <a:t>. We are </a:t>
            </a:r>
            <a:r>
              <a:rPr lang="en" b="1" dirty="0"/>
              <a:t>Itay </a:t>
            </a:r>
            <a:r>
              <a:rPr lang="en" b="1" dirty="0" err="1"/>
              <a:t>Mutzafi</a:t>
            </a:r>
            <a:r>
              <a:rPr lang="en" b="1" dirty="0"/>
              <a:t>, Moran Zaks, and Shaked Schnarch</a:t>
            </a:r>
          </a:p>
          <a:p>
            <a:pPr algn="l" rtl="0"/>
            <a:endParaRPr lang="en" dirty="0"/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b="1" dirty="0"/>
              <a:t>Our first option</a:t>
            </a:r>
            <a:r>
              <a:rPr lang="en" dirty="0"/>
              <a:t> is in the financial markets: </a:t>
            </a:r>
            <a:r>
              <a:rPr lang="en" b="1" dirty="0"/>
              <a:t>Stocks Prediction</a:t>
            </a:r>
            <a:r>
              <a:rPr lang="en" dirty="0"/>
              <a:t>. The task is a Supervised Binary Classification on noisy time-series data.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b="1" dirty="0"/>
              <a:t>Our second option</a:t>
            </a:r>
            <a:r>
              <a:rPr lang="en" dirty="0"/>
              <a:t> is in Neuroscience: </a:t>
            </a:r>
            <a:r>
              <a:rPr lang="en" b="1" dirty="0"/>
              <a:t>Detecting Autism Patterns in Brain Signals.</a:t>
            </a:r>
            <a:endParaRPr lang="en" dirty="0"/>
          </a:p>
          <a:p>
            <a:pPr algn="l" rtl="0"/>
            <a:r>
              <a:rPr lang="en" dirty="0"/>
              <a:t>We will now dive into the first option: Stocks Prediction.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85A63A9-8C30-A8B8-FDB1-68FDECBF9D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02482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F5281-6BBC-BAB9-DDA9-AD723E22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61F668B9-8397-A02A-5DE8-7C6B01EF71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1DA6C795-58A3-E48E-307B-96108C5C8A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b="1" u="sng" dirty="0"/>
              <a:t>Moran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Our idea is to use public financial dataset to answer the question ‘will a stock increase or decrease tommorow?’</a:t>
            </a:r>
          </a:p>
          <a:p>
            <a:pPr marL="0" marR="0" lvl="0" indent="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I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 will compare our resoults between training over </a:t>
            </a:r>
          </a:p>
          <a:p>
            <a:pPr marL="171450" marR="0" lvl="0" indent="-17145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only the specific stock’s past</a:t>
            </a:r>
          </a:p>
          <a:p>
            <a:pPr marL="171450" marR="0" lvl="0" indent="-17145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other companies in the market’s change</a:t>
            </a:r>
          </a:p>
          <a:p>
            <a:pPr marL="171450" marR="0" lvl="0" indent="-17145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news titles like ‘new iphone is coming out</a:t>
            </a:r>
          </a:p>
          <a:p>
            <a:pPr marL="171450" marR="0" lvl="0" indent="-17145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n-I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L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motivation is both trading decisions for investors etc., and for evaluating ML over noisy time-series data</a:t>
            </a:r>
            <a:endParaRPr kumimoji="0" lang="en-IL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813F61F-CA23-9E9A-FFA3-671D764659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94983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7810A-8EEC-DD36-382E-65DB39C43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287524B2-D3ED-CD51-46BB-1ACE3A6258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B7BBBF0D-81CF-2AF8-1412-A2369635CB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b="1" u="sng" dirty="0"/>
              <a:t>Moran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L"/>
              <a:t>By starting to look at the data we see we have basic features and will need to do feature engineering for more like daily return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L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L"/>
              <a:t>daily return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predicts the percentage change in stock price from one day to the next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will need to address the seasonality of the data (Holidays, Options expiry day)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supporting dataset will add the titles from the news. Using NLP method for sentiment analysis.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believe this is feasible since we only predict the change and not the exact price, and we have a lot data to train on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71BFA65-BE16-3EC1-9E1C-3D573CCFB5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35940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EB7A0-8F8E-956F-4043-D8158A42F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27245676-6FD6-9C8A-D522-FDFEE1E5BE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1226BDF7-364B-FB84-B3DD-A9D6C49325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b="1" u="sng"/>
              <a:t>Itay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C219D7F-AD2A-631A-B895-1CADE2578D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25770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b="1" u="sng" dirty="0"/>
              <a:t>Shaked</a:t>
            </a:r>
            <a:endParaRPr lang="en-US" dirty="0"/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-US" dirty="0"/>
              <a:t>Now, we will</a:t>
            </a:r>
            <a:r>
              <a:rPr lang="en" dirty="0"/>
              <a:t> move on to our second project option</a:t>
            </a:r>
            <a:r>
              <a:rPr lang="en-US" dirty="0"/>
              <a:t>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dirty="0"/>
              <a:t>While the first option dealt with financial markets, this project focuses on </a:t>
            </a:r>
            <a:r>
              <a:rPr lang="en" b="1" dirty="0"/>
              <a:t>Neuroscience</a:t>
            </a:r>
            <a:r>
              <a:rPr lang="en" dirty="0"/>
              <a:t>. 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dirty="0"/>
              <a:t>Here, we aim to use Time-Series Classification to distinguish between healthy brain cells and those carrying an Autism-related mutation.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2758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Shaked</a:t>
            </a:r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Biological Problem is that a genetic mutation called Shank3 causes specific brain cells (OPCs) to exhibit what we call the 'Fading Phenotype.’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look at the graphs on the right, the Control cell (black) shows stable activity, but the Mutant cell (red) starts strong and then collapses.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is the Data Science Gap: The existing analysis, the baseline, relies only on static averages. This is a major limitation because a 'crashed' signal and a 'stable' signal can have the exact same average, leading to significant Information Loss.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Task is Supervised Binary Classification: we need to predict if a cell is 'Wild Type' (Healthy) or 'Mutant’. We aim to capture the temporal shape—the actual dynamics of the signal—rather than just its static average"</a:t>
            </a:r>
          </a:p>
          <a:p>
            <a:pPr marL="0" indent="0" algn="l" rtl="1">
              <a:buFont typeface="Arial" panose="020B0604020202020204" pitchFamily="34" charset="0"/>
              <a:buNone/>
            </a:pPr>
            <a:endParaRPr lang="e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889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65D84-47ED-6499-34D4-4DC214F62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27A80DAC-A020-132A-69E9-E752D643CC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F9EA5B80-0B75-2611-E612-45A13D3EE3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b="1" u="sng" dirty="0"/>
              <a:t>Shaked</a:t>
            </a:r>
            <a:endParaRPr lang="en" b="1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" b="1" dirty="0"/>
              <a:t>Our Hypothesis</a:t>
            </a:r>
            <a:r>
              <a:rPr lang="en" dirty="0"/>
              <a:t> is that by using Machine Learning to capture the </a:t>
            </a:r>
            <a:r>
              <a:rPr lang="en" i="1" dirty="0"/>
              <a:t>rate of decay</a:t>
            </a:r>
            <a:r>
              <a:rPr lang="en" dirty="0"/>
              <a:t> and </a:t>
            </a:r>
            <a:r>
              <a:rPr lang="en" i="1" dirty="0"/>
              <a:t>stability over time</a:t>
            </a:r>
            <a:r>
              <a:rPr lang="en" dirty="0"/>
              <a:t>, we can significantly outperform the current baseline methods</a:t>
            </a:r>
            <a:endParaRPr lang="en" b="1" dirty="0"/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b="1" dirty="0"/>
              <a:t>Why is this project feasible?</a:t>
            </a:r>
            <a:r>
              <a:rPr lang="en" dirty="0"/>
              <a:t> First, the data is real and biologically validated. The 'Fading' effect is not random noise; it is a documented mechanism. Second, even simple manual analysis in the past showed some separation. 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1D9DA39-82D3-ED55-8834-55883ACB9E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45755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b="1" u="sng" dirty="0"/>
              <a:t>Itay</a:t>
            </a:r>
            <a:endParaRPr lang="en" b="0" dirty="0"/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b="0" dirty="0"/>
              <a:t>Our methodology follows a standard and realistic DS pipeline.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endParaRPr lang="en" b="0" dirty="0"/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" b="0" dirty="0"/>
              <a:t>Success for us means three things:</a:t>
            </a:r>
          </a:p>
          <a:p>
            <a:pPr lvl="1" algn="l" rtl="0"/>
            <a:r>
              <a:rPr lang="en" b="0" dirty="0"/>
              <a:t>Quantitatively, showing clear improvement over the static baseline.</a:t>
            </a:r>
          </a:p>
          <a:p>
            <a:pPr lvl="1" algn="l" rtl="0"/>
            <a:r>
              <a:rPr lang="en" b="0" dirty="0"/>
              <a:t>Qualitatively, identifying temporal features that reflect the fading pattern.</a:t>
            </a:r>
          </a:p>
          <a:p>
            <a:pPr lvl="1" algn="l" rtl="0"/>
            <a:r>
              <a:rPr lang="en" b="0" dirty="0"/>
              <a:t>Comparatively, reproducing the original analysis and demonstrating what additional information our temporal features capture.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76292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4BCDC5-1530-C4DA-BDBD-A0A3C82AC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6F04988F-AC62-965B-A897-80AFD3E6DA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BA058C5B-D436-2EF9-987E-B5EAADA141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" b="1" u="sng" dirty="0"/>
              <a:t>Itay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DB44AC9-8626-DACA-C8A6-9167728B8C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5DC117-EE4E-8244-9148-A797C76E8497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04681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F66E4-06DE-0B40-BCA4-D92B925EC948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DD2B9-D026-6142-837F-6E665A79104F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EDE16-B89B-4947-B45B-F5CDDF51DE33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F0310-300F-EA41-93E9-AF345995A55A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02750-F344-EA49-A46F-381423429D01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DBA8-90D0-AA42-9A42-ED7A3AEB6C51}" type="datetime13">
              <a:rPr lang="he-IL" smtClean="0"/>
              <a:t>23/11/2025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F3303-2B75-724A-9960-61AFF1FB627A}" type="datetime13">
              <a:rPr lang="he-IL" smtClean="0"/>
              <a:t>23/11/2025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A8D-213E-BE43-978A-A6A5A5743FF1}" type="datetime13">
              <a:rPr lang="he-IL" smtClean="0"/>
              <a:t>23/11/2025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792BA-DE5A-904A-B48C-83C9489152F3}" type="datetime13">
              <a:rPr lang="he-IL" smtClean="0"/>
              <a:t>23/11/2025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D403C-09DB-3844-9712-8DBC90134995}" type="datetime13">
              <a:rPr lang="he-IL" smtClean="0"/>
              <a:t>23/11/2025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4B927-E40F-1F45-B303-502F6E359B11}" type="datetime13">
              <a:rPr lang="he-IL" smtClean="0"/>
              <a:t>23/11/2025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00AD9-F236-2F43-BB94-EFEF07D6F6F7}" type="datetime13">
              <a:rPr lang="he-IL" smtClean="0"/>
              <a:t>23/11/2025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Data Science Workshop - Project Options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jpeg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png"/><Relationship Id="rId9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chart" Target="../charts/chart1.xml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11" Type="http://schemas.microsoft.com/office/2007/relationships/hdphoto" Target="../media/hdphoto5.wdp"/><Relationship Id="rId5" Type="http://schemas.openxmlformats.org/officeDocument/2006/relationships/diagramLayout" Target="../diagrams/layout1.xml"/><Relationship Id="rId10" Type="http://schemas.openxmlformats.org/officeDocument/2006/relationships/image" Target="../media/image13.png"/><Relationship Id="rId4" Type="http://schemas.openxmlformats.org/officeDocument/2006/relationships/diagramData" Target="../diagrams/data1.xml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microsoft.com/office/2007/relationships/hdphoto" Target="../media/hdphoto6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openxmlformats.org/officeDocument/2006/relationships/image" Target="../media/image2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7.wdp"/><Relationship Id="rId5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B172F7-373A-9CF1-B254-7FDE3268D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3464CB-A23C-CF7C-83C8-8B4215EBBEE2}"/>
              </a:ext>
            </a:extLst>
          </p:cNvPr>
          <p:cNvSpPr txBox="1"/>
          <p:nvPr/>
        </p:nvSpPr>
        <p:spPr>
          <a:xfrm>
            <a:off x="205421" y="3604716"/>
            <a:ext cx="8229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400" b="1">
                <a:solidFill>
                  <a:srgbClr val="0F172A"/>
                </a:solidFill>
              </a:defRPr>
            </a:pPr>
            <a:r>
              <a:rPr lang="en-US" sz="3600" dirty="0"/>
              <a:t>First Option : Stocks Prediction</a:t>
            </a:r>
            <a:endParaRPr lang="e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23405-F2E0-CA05-0DD9-A2428FB29BB7}"/>
              </a:ext>
            </a:extLst>
          </p:cNvPr>
          <p:cNvSpPr txBox="1"/>
          <p:nvPr/>
        </p:nvSpPr>
        <p:spPr>
          <a:xfrm>
            <a:off x="2464278" y="5486400"/>
            <a:ext cx="4215449" cy="5539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64748B"/>
                </a:solidFill>
              </a:defRPr>
            </a:pPr>
            <a:r>
              <a:rPr lang="en" dirty="0"/>
              <a:t>Workshop in Data Science</a:t>
            </a:r>
          </a:p>
          <a:p>
            <a:pPr algn="ctr">
              <a:defRPr sz="1400" b="1">
                <a:solidFill>
                  <a:srgbClr val="64748B"/>
                </a:solidFill>
              </a:defRPr>
            </a:pPr>
            <a:r>
              <a:rPr lang="en" dirty="0"/>
              <a:t>Team 003 - Itay </a:t>
            </a:r>
            <a:r>
              <a:rPr lang="en" dirty="0" err="1"/>
              <a:t>Mutzafi</a:t>
            </a:r>
            <a:r>
              <a:rPr lang="en" dirty="0"/>
              <a:t>, Moran Zaks , Shaked Schnarch</a:t>
            </a:r>
          </a:p>
        </p:txBody>
      </p:sp>
      <p:pic>
        <p:nvPicPr>
          <p:cNvPr id="3080" name="Picture 8" descr="Blavatnik School of Computer Science and AI, Tel Aviv University: Alumni  and Graduates | LinkedIn">
            <a:extLst>
              <a:ext uri="{FF2B5EF4-FFF2-40B4-BE49-F238E27FC236}">
                <a16:creationId xmlns:a16="http://schemas.microsoft.com/office/drawing/2014/main" id="{E743FD28-8F8B-0130-4338-9153ABA91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49" y="121563"/>
            <a:ext cx="1377851" cy="137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מציין מיקום של תאריך 10">
            <a:extLst>
              <a:ext uri="{FF2B5EF4-FFF2-40B4-BE49-F238E27FC236}">
                <a16:creationId xmlns:a16="http://schemas.microsoft.com/office/drawing/2014/main" id="{88680904-FD96-7180-52D9-C24CECCC7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7C9C3-36DE-774D-8341-FD5758BF5039}" type="datetime13">
              <a:rPr lang="he-IL" smtClean="0"/>
              <a:t>23/11/2025</a:t>
            </a:fld>
            <a:endParaRPr lang="en-US"/>
          </a:p>
        </p:txBody>
      </p:sp>
      <p:sp>
        <p:nvSpPr>
          <p:cNvPr id="13" name="מציין מיקום של כותרת תחתונה 12">
            <a:extLst>
              <a:ext uri="{FF2B5EF4-FFF2-40B4-BE49-F238E27FC236}">
                <a16:creationId xmlns:a16="http://schemas.microsoft.com/office/drawing/2014/main" id="{6E6B100F-7BD0-CEFC-783A-BD7CF1DC9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14" name="מציין מיקום של מספר שקופית 13">
            <a:extLst>
              <a:ext uri="{FF2B5EF4-FFF2-40B4-BE49-F238E27FC236}">
                <a16:creationId xmlns:a16="http://schemas.microsoft.com/office/drawing/2014/main" id="{ABDB3A79-DB92-20B3-33CB-318175222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BE72BB0B-D705-429B-F9E0-DBBD1D8A60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6113" y1="50293" x2="66113" y2="50293"/>
                        <a14:foregroundMark x1="79883" y1="34863" x2="79883" y2="34863"/>
                        <a14:foregroundMark x1="72559" y1="34473" x2="72559" y2="34473"/>
                        <a14:foregroundMark x1="74609" y1="38965" x2="74609" y2="38965"/>
                        <a14:foregroundMark x1="66504" y1="59961" x2="66504" y2="59961"/>
                        <a14:foregroundMark x1="66113" y1="66406" x2="66113" y2="66406"/>
                        <a14:foregroundMark x1="65332" y1="73340" x2="65332" y2="73340"/>
                        <a14:foregroundMark x1="45410" y1="67285" x2="45410" y2="67285"/>
                        <a14:foregroundMark x1="38184" y1="67285" x2="38184" y2="67285"/>
                        <a14:foregroundMark x1="25586" y1="68457" x2="25586" y2="68457"/>
                        <a14:foregroundMark x1="28906" y1="62012" x2="28906" y2="62012"/>
                        <a14:foregroundMark x1="19141" y1="71680" x2="19141" y2="71680"/>
                      </a14:backgroundRemoval>
                    </a14:imgEffect>
                  </a14:imgLayer>
                </a14:imgProps>
              </a:ext>
            </a:extLst>
          </a:blip>
          <a:srcRect l="12615" t="13933" r="15503" b="14186"/>
          <a:stretch>
            <a:fillRect/>
          </a:stretch>
        </p:blipFill>
        <p:spPr>
          <a:xfrm>
            <a:off x="7394693" y="121563"/>
            <a:ext cx="1603158" cy="1603157"/>
          </a:xfrm>
          <a:prstGeom prst="rect">
            <a:avLst/>
          </a:prstGeom>
        </p:spPr>
      </p:pic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90D8B125-8A9F-402F-CAA0-7D02C01CB28C}"/>
              </a:ext>
            </a:extLst>
          </p:cNvPr>
          <p:cNvSpPr txBox="1"/>
          <p:nvPr/>
        </p:nvSpPr>
        <p:spPr>
          <a:xfrm>
            <a:off x="835074" y="2069028"/>
            <a:ext cx="697029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400" b="1">
                <a:solidFill>
                  <a:srgbClr val="0F172A"/>
                </a:solidFill>
              </a:defRPr>
            </a:pPr>
            <a:r>
              <a:rPr lang="en-US" sz="6000" dirty="0"/>
              <a:t>Project Proposal</a:t>
            </a:r>
          </a:p>
        </p:txBody>
      </p:sp>
    </p:spTree>
    <p:extLst>
      <p:ext uri="{BB962C8B-B14F-4D97-AF65-F5344CB8AC3E}">
        <p14:creationId xmlns:p14="http://schemas.microsoft.com/office/powerpoint/2010/main" val="1364766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5DCB4-995F-1C47-E927-AB611D3BA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5">
            <a:extLst>
              <a:ext uri="{FF2B5EF4-FFF2-40B4-BE49-F238E27FC236}">
                <a16:creationId xmlns:a16="http://schemas.microsoft.com/office/drawing/2014/main" id="{4C80DFE9-C04B-C625-9629-67C986701810}"/>
              </a:ext>
            </a:extLst>
          </p:cNvPr>
          <p:cNvSpPr/>
          <p:nvPr/>
        </p:nvSpPr>
        <p:spPr>
          <a:xfrm>
            <a:off x="323182" y="890686"/>
            <a:ext cx="4248818" cy="1199371"/>
          </a:xfrm>
          <a:prstGeom prst="rect">
            <a:avLst/>
          </a:prstGeom>
          <a:solidFill>
            <a:srgbClr val="EFF6FF"/>
          </a:solidFill>
          <a:ln>
            <a:solidFill>
              <a:srgbClr val="BFDB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600" b="1" dirty="0">
                <a:solidFill>
                  <a:srgbClr val="0F172A"/>
                </a:solidFill>
              </a:rPr>
              <a:t>Motivation for this task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475569"/>
                </a:solidFill>
              </a:rPr>
              <a:t>Short-term</a:t>
            </a:r>
            <a:r>
              <a:rPr lang="en-US" sz="1200" dirty="0">
                <a:solidFill>
                  <a:srgbClr val="475569"/>
                </a:solidFill>
              </a:rPr>
              <a:t> decision making in trading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475569"/>
                </a:solidFill>
              </a:rPr>
              <a:t>Evaluating</a:t>
            </a:r>
            <a:r>
              <a:rPr lang="en-US" sz="1200" dirty="0">
                <a:solidFill>
                  <a:srgbClr val="475569"/>
                </a:solidFill>
              </a:rPr>
              <a:t> ML performance on noisy time-series data</a:t>
            </a:r>
          </a:p>
        </p:txBody>
      </p:sp>
      <p:sp>
        <p:nvSpPr>
          <p:cNvPr id="57" name="Rectangle 11">
            <a:extLst>
              <a:ext uri="{FF2B5EF4-FFF2-40B4-BE49-F238E27FC236}">
                <a16:creationId xmlns:a16="http://schemas.microsoft.com/office/drawing/2014/main" id="{DD1E9E80-46E7-EBAA-E7EA-0B84FD74B4FF}"/>
              </a:ext>
            </a:extLst>
          </p:cNvPr>
          <p:cNvSpPr/>
          <p:nvPr/>
        </p:nvSpPr>
        <p:spPr>
          <a:xfrm>
            <a:off x="319793" y="3068076"/>
            <a:ext cx="2947389" cy="728922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1">
                <a:solidFill>
                  <a:srgbClr val="0F172A"/>
                </a:solidFill>
              </a:defRPr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Main dataset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Yahoo Finance’s API- Apple’s Stock</a:t>
            </a:r>
          </a:p>
        </p:txBody>
      </p:sp>
      <p:sp>
        <p:nvSpPr>
          <p:cNvPr id="50" name="Rectangle 5">
            <a:extLst>
              <a:ext uri="{FF2B5EF4-FFF2-40B4-BE49-F238E27FC236}">
                <a16:creationId xmlns:a16="http://schemas.microsoft.com/office/drawing/2014/main" id="{6ECBDBEF-8B06-3840-B914-BB78A53FE0C6}"/>
              </a:ext>
            </a:extLst>
          </p:cNvPr>
          <p:cNvSpPr/>
          <p:nvPr/>
        </p:nvSpPr>
        <p:spPr>
          <a:xfrm>
            <a:off x="319793" y="2237873"/>
            <a:ext cx="8354574" cy="6163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>
                <a:solidFill>
                  <a:srgbClr val="0F172A"/>
                </a:solidFill>
              </a:defRPr>
            </a:pPr>
            <a:r>
              <a:rPr kumimoji="0" lang="en" sz="1600" b="1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Task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rgbClr val="475569"/>
                </a:solidFill>
              </a:defRPr>
            </a:pP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Binary Classification: based on this trading day, </a:t>
            </a:r>
            <a:r>
              <a:rPr kumimoji="0" lang="en" sz="1200" b="1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predict</a:t>
            </a: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 </a:t>
            </a: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Apple’s stock will </a:t>
            </a:r>
            <a:r>
              <a:rPr kumimoji="0" lang="en" sz="1200" b="1" i="0" u="none" strike="noStrike" kern="1200" cap="none" spc="0" normalizeH="0" baseline="0" noProof="0" dirty="0">
                <a:ln>
                  <a:noFill/>
                </a:ln>
                <a:solidFill>
                  <a:srgbClr val="9BBB59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increase</a:t>
            </a: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or </a:t>
            </a:r>
            <a:r>
              <a:rPr kumimoji="0" lang="en" sz="1200" b="1" i="0" u="none" strike="noStrike" kern="1200" cap="none" spc="0" normalizeH="0" baseline="0" noProof="0" dirty="0">
                <a:ln>
                  <a:noFill/>
                </a:ln>
                <a:solidFill>
                  <a:srgbClr val="C0504D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decrease </a:t>
            </a: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tomorrow 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88665A-5AE5-6700-BC9B-602534CBE416}"/>
              </a:ext>
            </a:extLst>
          </p:cNvPr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1BA5AF-912F-3CDC-2784-A9DEE9900CE4}"/>
              </a:ext>
            </a:extLst>
          </p:cNvPr>
          <p:cNvSpPr txBox="1"/>
          <p:nvPr/>
        </p:nvSpPr>
        <p:spPr>
          <a:xfrm>
            <a:off x="255792" y="73372"/>
            <a:ext cx="3556999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Background </a:t>
            </a:r>
            <a:r>
              <a:rPr lang="en-US" dirty="0"/>
              <a:t>&amp; Topic</a:t>
            </a:r>
            <a:endParaRPr dirty="0"/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576A8AB6-3C96-E83C-531B-CF57C4D25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563F-2C1B-3249-9D53-941F24B09A02}" type="datetime13">
              <a:rPr lang="he-IL" smtClean="0"/>
              <a:t>23/11/2025</a:t>
            </a:fld>
            <a:endParaRPr lang="en-US" dirty="0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C630EB5E-B21B-0935-062C-2F63A85CA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5313890A-7A5C-5FA9-28D1-FB6325E3B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  <p:sp>
        <p:nvSpPr>
          <p:cNvPr id="5" name="Rectangle 11">
            <a:extLst>
              <a:ext uri="{FF2B5EF4-FFF2-40B4-BE49-F238E27FC236}">
                <a16:creationId xmlns:a16="http://schemas.microsoft.com/office/drawing/2014/main" id="{73C95082-B136-4675-F156-3546019F5979}"/>
              </a:ext>
            </a:extLst>
          </p:cNvPr>
          <p:cNvSpPr/>
          <p:nvPr/>
        </p:nvSpPr>
        <p:spPr>
          <a:xfrm>
            <a:off x="6414867" y="3064539"/>
            <a:ext cx="2259499" cy="728922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0F172A"/>
                </a:solidFill>
              </a:defRPr>
            </a:pPr>
            <a:r>
              <a:rPr lang="en-US" sz="1600" dirty="0"/>
              <a:t>Additional dataset</a:t>
            </a:r>
          </a:p>
          <a:p>
            <a:pPr algn="ctr"/>
            <a:r>
              <a:rPr lang="en-US" sz="1200" dirty="0">
                <a:solidFill>
                  <a:srgbClr val="0F172A"/>
                </a:solidFill>
                <a:latin typeface="Calibri"/>
              </a:rPr>
              <a:t>Google News</a:t>
            </a: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9DD602C5-C20E-FBFB-C14E-E842F81F1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793" y="4010808"/>
            <a:ext cx="2947389" cy="1766735"/>
          </a:xfrm>
          <a:prstGeom prst="rect">
            <a:avLst/>
          </a:prstGeom>
        </p:spPr>
      </p:pic>
      <p:pic>
        <p:nvPicPr>
          <p:cNvPr id="6146" name="Picture 2" descr="S&amp;P 500 Index Investing Explained: What is the S&amp;P 500?">
            <a:extLst>
              <a:ext uri="{FF2B5EF4-FFF2-40B4-BE49-F238E27FC236}">
                <a16:creationId xmlns:a16="http://schemas.microsoft.com/office/drawing/2014/main" id="{45EFBADE-9B9C-8202-8EAE-9F6F0E962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127" y="855252"/>
            <a:ext cx="2196669" cy="125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Google News: the full coverage feature | by Gaurav Makkar | UX Collective">
            <a:extLst>
              <a:ext uri="{FF2B5EF4-FFF2-40B4-BE49-F238E27FC236}">
                <a16:creationId xmlns:a16="http://schemas.microsoft.com/office/drawing/2014/main" id="{AF391143-DEC6-9D5C-EAED-E5DC58D77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462" y="4233604"/>
            <a:ext cx="1983075" cy="1115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1">
            <a:extLst>
              <a:ext uri="{FF2B5EF4-FFF2-40B4-BE49-F238E27FC236}">
                <a16:creationId xmlns:a16="http://schemas.microsoft.com/office/drawing/2014/main" id="{2543F2D3-D0B4-46CD-85A1-3C88C18FB3FB}"/>
              </a:ext>
            </a:extLst>
          </p:cNvPr>
          <p:cNvSpPr/>
          <p:nvPr/>
        </p:nvSpPr>
        <p:spPr>
          <a:xfrm>
            <a:off x="3441843" y="3064539"/>
            <a:ext cx="2801735" cy="728922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200" b="1">
                <a:solidFill>
                  <a:srgbClr val="0F172A"/>
                </a:solidFill>
              </a:defRPr>
            </a:pPr>
            <a:r>
              <a:rPr lang="en-US" sz="1600" dirty="0"/>
              <a:t>Additional dataset</a:t>
            </a:r>
          </a:p>
          <a:p>
            <a:pPr algn="ctr"/>
            <a:r>
              <a:rPr lang="en-US" sz="1200" dirty="0">
                <a:solidFill>
                  <a:srgbClr val="0F172A"/>
                </a:solidFill>
                <a:latin typeface="Calibri"/>
              </a:rPr>
              <a:t>Other Stocks </a:t>
            </a:r>
          </a:p>
        </p:txBody>
      </p:sp>
      <p:pic>
        <p:nvPicPr>
          <p:cNvPr id="6152" name="Picture 8" descr="Stock Index Chart Example | Vega">
            <a:extLst>
              <a:ext uri="{FF2B5EF4-FFF2-40B4-BE49-F238E27FC236}">
                <a16:creationId xmlns:a16="http://schemas.microsoft.com/office/drawing/2014/main" id="{AB707012-5A26-E892-2FC1-77D29C1EEA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1843" y="4161074"/>
            <a:ext cx="2801735" cy="1315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D5F34C6E-0723-AC33-212B-139A204F20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66113" y1="50293" x2="66113" y2="50293"/>
                        <a14:foregroundMark x1="79883" y1="34863" x2="79883" y2="34863"/>
                        <a14:foregroundMark x1="72559" y1="34473" x2="72559" y2="34473"/>
                        <a14:foregroundMark x1="74609" y1="38965" x2="74609" y2="38965"/>
                        <a14:foregroundMark x1="66504" y1="59961" x2="66504" y2="59961"/>
                        <a14:foregroundMark x1="66113" y1="66406" x2="66113" y2="66406"/>
                        <a14:foregroundMark x1="65332" y1="73340" x2="65332" y2="73340"/>
                        <a14:foregroundMark x1="45410" y1="67285" x2="45410" y2="67285"/>
                        <a14:foregroundMark x1="38184" y1="67285" x2="38184" y2="67285"/>
                        <a14:foregroundMark x1="25586" y1="68457" x2="25586" y2="68457"/>
                        <a14:foregroundMark x1="28906" y1="62012" x2="28906" y2="62012"/>
                        <a14:foregroundMark x1="19141" y1="71680" x2="19141" y2="71680"/>
                      </a14:backgroundRemoval>
                    </a14:imgEffect>
                  </a14:imgLayer>
                </a14:imgProps>
              </a:ext>
            </a:extLst>
          </a:blip>
          <a:srcRect l="12615" t="13933" r="15503" b="14186"/>
          <a:stretch>
            <a:fillRect/>
          </a:stretch>
        </p:blipFill>
        <p:spPr>
          <a:xfrm>
            <a:off x="8398927" y="73372"/>
            <a:ext cx="575746" cy="57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434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3F73F-9573-AD24-F9ED-2D0FEE099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5">
            <a:extLst>
              <a:ext uri="{FF2B5EF4-FFF2-40B4-BE49-F238E27FC236}">
                <a16:creationId xmlns:a16="http://schemas.microsoft.com/office/drawing/2014/main" id="{8E522D7A-BD44-3FFB-DD8D-0BE8481FDFFD}"/>
              </a:ext>
            </a:extLst>
          </p:cNvPr>
          <p:cNvSpPr/>
          <p:nvPr/>
        </p:nvSpPr>
        <p:spPr>
          <a:xfrm>
            <a:off x="354856" y="3359489"/>
            <a:ext cx="5664943" cy="1290867"/>
          </a:xfrm>
          <a:prstGeom prst="rect">
            <a:avLst/>
          </a:prstGeom>
          <a:solidFill>
            <a:srgbClr val="EFF6FF"/>
          </a:solidFill>
          <a:ln>
            <a:solidFill>
              <a:srgbClr val="BFDB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1" indent="0" algn="l" defTabSz="457200" rtl="0" eaLnBrk="1" fontAlgn="auto" latinLnBrk="0" hangingPunct="1">
              <a:lnSpc>
                <a:spcPct val="150000"/>
              </a:lnSpc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Expected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Challenges: </a:t>
            </a:r>
          </a:p>
          <a:p>
            <a:pPr marL="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Feature Engineering - </a:t>
            </a:r>
            <a:r>
              <a: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Daily return, 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Moving Average</a:t>
            </a:r>
            <a:r>
              <a:rPr lang="en-US" sz="1200" dirty="0">
                <a:solidFill>
                  <a:srgbClr val="475569"/>
                </a:solidFill>
                <a:latin typeface="Calibri"/>
              </a:rPr>
              <a:t>,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 Volatility etc.</a:t>
            </a:r>
            <a:endParaRPr lang="en-US" sz="1200" dirty="0">
              <a:solidFill>
                <a:srgbClr val="475569"/>
              </a:solidFill>
              <a:latin typeface="Calibri"/>
            </a:endParaRPr>
          </a:p>
          <a:p>
            <a:pPr marL="0" marR="0" lvl="1" indent="-285750" algn="l" defTabSz="457200" rtl="0" eaLnBrk="1" fontAlgn="auto" latinLnBrk="0" hangingPunct="1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rgbClr val="475569"/>
                </a:solidFill>
                <a:latin typeface="Calibri"/>
              </a:rPr>
              <a:t>Seasonality</a:t>
            </a:r>
          </a:p>
          <a:p>
            <a:pPr marL="0" marR="0" lvl="1" indent="-285750" algn="l" defTabSz="457200" rtl="0" eaLnBrk="1" fontAlgn="auto" latinLnBrk="0" hangingPunct="1">
              <a:lnSpc>
                <a:spcPct val="150000"/>
              </a:lnSpc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rgbClr val="475569"/>
                </a:solidFill>
                <a:latin typeface="Calibri"/>
              </a:rPr>
              <a:t>News Sentiment Analysis	</a:t>
            </a: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F01CDFF6-CF83-24B7-0BEE-615EC5D8374A}"/>
              </a:ext>
            </a:extLst>
          </p:cNvPr>
          <p:cNvSpPr/>
          <p:nvPr/>
        </p:nvSpPr>
        <p:spPr>
          <a:xfrm>
            <a:off x="321644" y="1011246"/>
            <a:ext cx="3617524" cy="1067767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" sz="1600" b="1" dirty="0">
                <a:solidFill>
                  <a:srgbClr val="0F172A"/>
                </a:solidFill>
              </a:rPr>
              <a:t>Initial Data Exploration</a:t>
            </a:r>
          </a:p>
          <a:p>
            <a:pPr marL="0" lvl="1" indent="-28575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Total Samples</a:t>
            </a:r>
            <a:r>
              <a:rPr lang="en-US" sz="1200" b="1" dirty="0">
                <a:solidFill>
                  <a:srgbClr val="475569"/>
                </a:solidFill>
              </a:rPr>
              <a:t>: </a:t>
            </a:r>
            <a:r>
              <a:rPr lang="en-US" sz="1200" dirty="0">
                <a:solidFill>
                  <a:srgbClr val="475569"/>
                </a:solidFill>
              </a:rPr>
              <a:t>1275 </a:t>
            </a:r>
            <a:r>
              <a:rPr lang="en-US" sz="1200" dirty="0" err="1">
                <a:solidFill>
                  <a:srgbClr val="475569"/>
                </a:solidFill>
              </a:rPr>
              <a:t>t.s.</a:t>
            </a:r>
            <a:r>
              <a:rPr lang="en-US" sz="1200" dirty="0">
                <a:solidFill>
                  <a:srgbClr val="475569"/>
                </a:solidFill>
              </a:rPr>
              <a:t> for each stock</a:t>
            </a:r>
            <a:endParaRPr lang="en" sz="1200" dirty="0">
              <a:solidFill>
                <a:srgbClr val="475569"/>
              </a:solidFill>
            </a:endParaRPr>
          </a:p>
          <a:p>
            <a:pPr marL="0" lvl="1" indent="-28575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475569"/>
                </a:solidFill>
              </a:rPr>
              <a:t>Core Features: </a:t>
            </a:r>
            <a:r>
              <a:rPr lang="en-US" sz="1200" dirty="0">
                <a:solidFill>
                  <a:srgbClr val="475569"/>
                </a:solidFill>
              </a:rPr>
              <a:t>Open, Close, High, Low, Volume</a:t>
            </a:r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421AB8A5-0E96-7900-678B-30516FEA4C22}"/>
              </a:ext>
            </a:extLst>
          </p:cNvPr>
          <p:cNvSpPr/>
          <p:nvPr/>
        </p:nvSpPr>
        <p:spPr>
          <a:xfrm>
            <a:off x="354857" y="4910068"/>
            <a:ext cx="5664942" cy="10895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0" lang="e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Why is this Feasible?</a:t>
            </a:r>
          </a:p>
          <a:p>
            <a:pPr marL="171450" marR="0" lvl="0" indent="-171450" algn="l" defTabSz="457200" rtl="0" eaLnBrk="1" fontAlgn="auto" latinLnBrk="0" hangingPunct="1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L" sz="1200" b="1" i="0" u="none" strike="noStrike" kern="1200" cap="none" spc="0" normalizeH="0" baseline="0" noProof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classification and not exact price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475569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L" sz="1200" b="1" i="0" u="none" strike="noStrike" kern="1200" cap="none" spc="0" normalizeH="0" baseline="0" noProof="0">
                <a:ln>
                  <a:noFill/>
                </a:ln>
                <a:solidFill>
                  <a:srgbClr val="475569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highly-documented data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475569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0B90EF-326B-44B4-91BF-95C70046D430}"/>
              </a:ext>
            </a:extLst>
          </p:cNvPr>
          <p:cNvSpPr/>
          <p:nvPr/>
        </p:nvSpPr>
        <p:spPr>
          <a:xfrm>
            <a:off x="-1431" y="9169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17C6CE15-D2E5-F269-95C0-9AFF7FB76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563F-2C1B-3249-9D53-941F24B09A02}" type="datetime13">
              <a:rPr lang="he-IL" smtClean="0"/>
              <a:t>23/11/2025</a:t>
            </a:fld>
            <a:endParaRPr lang="en-US" dirty="0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113F716B-044E-E556-30B6-9B38D2524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DAE933D8-3AF5-DC02-3EB5-853F4FA24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E27512E5-3369-BA82-E217-7876C94A3A1A}"/>
              </a:ext>
            </a:extLst>
          </p:cNvPr>
          <p:cNvSpPr txBox="1"/>
          <p:nvPr/>
        </p:nvSpPr>
        <p:spPr>
          <a:xfrm>
            <a:off x="255792" y="104354"/>
            <a:ext cx="7772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Feasibility Analysis</a:t>
            </a:r>
          </a:p>
        </p:txBody>
      </p:sp>
      <p:pic>
        <p:nvPicPr>
          <p:cNvPr id="12" name="Picture 5">
            <a:extLst>
              <a:ext uri="{FF2B5EF4-FFF2-40B4-BE49-F238E27FC236}">
                <a16:creationId xmlns:a16="http://schemas.microsoft.com/office/drawing/2014/main" id="{84B344F0-FFAE-7A0C-B1BE-F6DBDBABA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028" y="1072800"/>
            <a:ext cx="2301625" cy="2019316"/>
          </a:xfrm>
          <a:prstGeom prst="rect">
            <a:avLst/>
          </a:prstGeom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E1FC6F03-01BF-7428-5F4A-B30BFB2D58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3325" y="3652155"/>
            <a:ext cx="2323475" cy="2323475"/>
          </a:xfrm>
          <a:prstGeom prst="rect">
            <a:avLst/>
          </a:prstGeom>
        </p:spPr>
      </p:pic>
      <p:pic>
        <p:nvPicPr>
          <p:cNvPr id="7170" name="Picture 2" descr="No description has been provided for this image">
            <a:extLst>
              <a:ext uri="{FF2B5EF4-FFF2-40B4-BE49-F238E27FC236}">
                <a16:creationId xmlns:a16="http://schemas.microsoft.com/office/drawing/2014/main" id="{71374DD0-2D3C-7D31-1CA7-0BA2EBC86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6513" y="1011246"/>
            <a:ext cx="2160287" cy="1067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No description has been provided for this image">
            <a:extLst>
              <a:ext uri="{FF2B5EF4-FFF2-40B4-BE49-F238E27FC236}">
                <a16:creationId xmlns:a16="http://schemas.microsoft.com/office/drawing/2014/main" id="{59E539FA-E59E-BCE9-C257-1D8B7B5FC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136" y="2169974"/>
            <a:ext cx="2196664" cy="139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No description has been provided for this image">
            <a:extLst>
              <a:ext uri="{FF2B5EF4-FFF2-40B4-BE49-F238E27FC236}">
                <a16:creationId xmlns:a16="http://schemas.microsoft.com/office/drawing/2014/main" id="{ADD40E25-C909-5BD4-E43E-B2F51A23A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10" y="2169974"/>
            <a:ext cx="3053792" cy="1067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F0F0562C-C2CF-DB87-F65C-3B3E66F5E3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66113" y1="50293" x2="66113" y2="50293"/>
                        <a14:foregroundMark x1="79883" y1="34863" x2="79883" y2="34863"/>
                        <a14:foregroundMark x1="72559" y1="34473" x2="72559" y2="34473"/>
                        <a14:foregroundMark x1="74609" y1="38965" x2="74609" y2="38965"/>
                        <a14:foregroundMark x1="66504" y1="59961" x2="66504" y2="59961"/>
                        <a14:foregroundMark x1="66113" y1="66406" x2="66113" y2="66406"/>
                        <a14:foregroundMark x1="65332" y1="73340" x2="65332" y2="73340"/>
                        <a14:foregroundMark x1="45410" y1="67285" x2="45410" y2="67285"/>
                        <a14:foregroundMark x1="38184" y1="67285" x2="38184" y2="67285"/>
                        <a14:foregroundMark x1="25586" y1="68457" x2="25586" y2="68457"/>
                        <a14:foregroundMark x1="28906" y1="62012" x2="28906" y2="62012"/>
                        <a14:foregroundMark x1="19141" y1="71680" x2="19141" y2="71680"/>
                      </a14:backgroundRemoval>
                    </a14:imgEffect>
                  </a14:imgLayer>
                </a14:imgProps>
              </a:ext>
            </a:extLst>
          </a:blip>
          <a:srcRect l="12615" t="13933" r="15503" b="14186"/>
          <a:stretch>
            <a:fillRect/>
          </a:stretch>
        </p:blipFill>
        <p:spPr>
          <a:xfrm>
            <a:off x="8398927" y="73372"/>
            <a:ext cx="575746" cy="57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323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2285DC-7E75-FB5A-11ED-2CE570E1B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68D601-FC3D-29CA-A533-D5F470DB2CBB}"/>
              </a:ext>
            </a:extLst>
          </p:cNvPr>
          <p:cNvSpPr/>
          <p:nvPr/>
        </p:nvSpPr>
        <p:spPr>
          <a:xfrm>
            <a:off x="0" y="33846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90A7-E991-BA63-E124-7BB4D16E02A6}"/>
              </a:ext>
            </a:extLst>
          </p:cNvPr>
          <p:cNvSpPr txBox="1"/>
          <p:nvPr/>
        </p:nvSpPr>
        <p:spPr>
          <a:xfrm>
            <a:off x="457200" y="125286"/>
            <a:ext cx="7772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Methodology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BDB296-9CF5-49F3-4DAE-F1B9E4201DDF}"/>
              </a:ext>
            </a:extLst>
          </p:cNvPr>
          <p:cNvSpPr/>
          <p:nvPr/>
        </p:nvSpPr>
        <p:spPr>
          <a:xfrm>
            <a:off x="639931" y="4706429"/>
            <a:ext cx="7864137" cy="96022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1">
                <a:solidFill>
                  <a:srgbClr val="0F172A"/>
                </a:solidFill>
              </a:defRPr>
            </a:pPr>
            <a:r>
              <a:rPr kumimoji="0" lang="en" sz="1600" b="1" i="0" u="none" strike="noStrike" kern="1200" cap="none" spc="0" normalizeH="0" baseline="0" noProof="0" dirty="0">
                <a:ln>
                  <a:noFill/>
                </a:ln>
                <a:solidFill>
                  <a:srgbClr val="0F172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Success Criteria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55%–60% accuracy</a:t>
            </a:r>
            <a:r>
              <a:rPr kumimoji="0" lang="e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lang="en-US" sz="1200" dirty="0">
                <a:solidFill>
                  <a:prstClr val="black"/>
                </a:solidFill>
                <a:latin typeface="Calibri"/>
              </a:rPr>
              <a:t>prediction</a:t>
            </a:r>
            <a:endParaRPr kumimoji="0" lang="en" sz="1200" b="0" i="0" u="none" strike="noStrike" kern="1200" cap="none" spc="0" normalizeH="0" baseline="0" noProof="0" dirty="0">
              <a:ln>
                <a:noFill/>
              </a:ln>
              <a:solidFill>
                <a:srgbClr val="475569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AE4F2D5D-C32B-72E9-CC0A-A15B00C5F024}"/>
              </a:ext>
            </a:extLst>
          </p:cNvPr>
          <p:cNvSpPr txBox="1"/>
          <p:nvPr/>
        </p:nvSpPr>
        <p:spPr>
          <a:xfrm>
            <a:off x="457200" y="856806"/>
            <a:ext cx="4617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" sz="1600" b="1" dirty="0"/>
              <a:t>Project Work Plan</a:t>
            </a:r>
            <a:endParaRPr lang="en" sz="16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BB4041B1-505C-D580-86A5-DAA070EB7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2674C-8C3B-884E-BDB8-C58B6C07EE60}" type="datetime13">
              <a:rPr lang="he-IL" smtClean="0"/>
              <a:t>23/11/2025</a:t>
            </a:fld>
            <a:endParaRPr lang="en-US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B62D40DB-D64D-FD96-EB03-335DBD01E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D8AF7D2F-FD2D-6174-57CF-06A928882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  <p:grpSp>
        <p:nvGrpSpPr>
          <p:cNvPr id="4" name="Group 2">
            <a:extLst>
              <a:ext uri="{FF2B5EF4-FFF2-40B4-BE49-F238E27FC236}">
                <a16:creationId xmlns:a16="http://schemas.microsoft.com/office/drawing/2014/main" id="{65D2FD0D-7A2C-8250-7B36-F6EE238B9222}"/>
              </a:ext>
            </a:extLst>
          </p:cNvPr>
          <p:cNvGrpSpPr/>
          <p:nvPr/>
        </p:nvGrpSpPr>
        <p:grpSpPr>
          <a:xfrm>
            <a:off x="5430837" y="3210113"/>
            <a:ext cx="1553267" cy="508644"/>
            <a:chOff x="0" y="0"/>
            <a:chExt cx="818182" cy="267928"/>
          </a:xfrm>
        </p:grpSpPr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2D902A10-173B-5462-9BCE-0921F3D066C0}"/>
                </a:ext>
              </a:extLst>
            </p:cNvPr>
            <p:cNvSpPr/>
            <p:nvPr/>
          </p:nvSpPr>
          <p:spPr>
            <a:xfrm>
              <a:off x="0" y="0"/>
              <a:ext cx="818182" cy="267928"/>
            </a:xfrm>
            <a:custGeom>
              <a:avLst/>
              <a:gdLst/>
              <a:ahLst/>
              <a:cxnLst/>
              <a:rect l="l" t="t" r="r" b="b"/>
              <a:pathLst>
                <a:path w="818182" h="267928">
                  <a:moveTo>
                    <a:pt x="0" y="0"/>
                  </a:moveTo>
                  <a:lnTo>
                    <a:pt x="818182" y="0"/>
                  </a:lnTo>
                  <a:lnTo>
                    <a:pt x="818182" y="267928"/>
                  </a:lnTo>
                  <a:lnTo>
                    <a:pt x="0" y="267928"/>
                  </a:lnTo>
                  <a:close/>
                </a:path>
              </a:pathLst>
            </a:custGeom>
            <a:solidFill>
              <a:srgbClr val="DFE1E6"/>
            </a:solidFill>
          </p:spPr>
          <p:txBody>
            <a:bodyPr/>
            <a:lstStyle/>
            <a:p>
              <a:endParaRPr lang="en-IL" sz="900" dirty="0">
                <a:latin typeface="+mj-lt"/>
              </a:endParaRPr>
            </a:p>
          </p:txBody>
        </p:sp>
        <p:sp>
          <p:nvSpPr>
            <p:cNvPr id="6" name="TextBox 4">
              <a:extLst>
                <a:ext uri="{FF2B5EF4-FFF2-40B4-BE49-F238E27FC236}">
                  <a16:creationId xmlns:a16="http://schemas.microsoft.com/office/drawing/2014/main" id="{90F51430-9BC2-071F-90C3-4526D0FC2D9C}"/>
                </a:ext>
              </a:extLst>
            </p:cNvPr>
            <p:cNvSpPr txBox="1"/>
            <p:nvPr/>
          </p:nvSpPr>
          <p:spPr>
            <a:xfrm>
              <a:off x="0" y="-28575"/>
              <a:ext cx="818182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pic>
        <p:nvPicPr>
          <p:cNvPr id="7" name="Picture 5">
            <a:extLst>
              <a:ext uri="{FF2B5EF4-FFF2-40B4-BE49-F238E27FC236}">
                <a16:creationId xmlns:a16="http://schemas.microsoft.com/office/drawing/2014/main" id="{D26674B2-77D9-8A65-6EC9-DEBE64D0B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4205553" y="1472403"/>
            <a:ext cx="2450568" cy="2450568"/>
          </a:xfrm>
          <a:prstGeom prst="rect">
            <a:avLst/>
          </a:prstGeom>
        </p:spPr>
      </p:pic>
      <p:grpSp>
        <p:nvGrpSpPr>
          <p:cNvPr id="8" name="Group 6">
            <a:extLst>
              <a:ext uri="{FF2B5EF4-FFF2-40B4-BE49-F238E27FC236}">
                <a16:creationId xmlns:a16="http://schemas.microsoft.com/office/drawing/2014/main" id="{84DF953A-8A0B-9749-8C88-8C8B384799E2}"/>
              </a:ext>
            </a:extLst>
          </p:cNvPr>
          <p:cNvGrpSpPr/>
          <p:nvPr/>
        </p:nvGrpSpPr>
        <p:grpSpPr>
          <a:xfrm>
            <a:off x="282272" y="3210113"/>
            <a:ext cx="5148565" cy="508644"/>
            <a:chOff x="0" y="0"/>
            <a:chExt cx="2582108" cy="267928"/>
          </a:xfrm>
        </p:grpSpPr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E712409E-4C3C-9C55-F38A-99DD97603F4A}"/>
                </a:ext>
              </a:extLst>
            </p:cNvPr>
            <p:cNvSpPr/>
            <p:nvPr/>
          </p:nvSpPr>
          <p:spPr>
            <a:xfrm>
              <a:off x="0" y="0"/>
              <a:ext cx="2582108" cy="267928"/>
            </a:xfrm>
            <a:custGeom>
              <a:avLst/>
              <a:gdLst/>
              <a:ahLst/>
              <a:cxnLst/>
              <a:rect l="l" t="t" r="r" b="b"/>
              <a:pathLst>
                <a:path w="2582108" h="267928">
                  <a:moveTo>
                    <a:pt x="0" y="0"/>
                  </a:moveTo>
                  <a:lnTo>
                    <a:pt x="2582108" y="0"/>
                  </a:lnTo>
                  <a:lnTo>
                    <a:pt x="2582108" y="267928"/>
                  </a:lnTo>
                  <a:lnTo>
                    <a:pt x="0" y="267928"/>
                  </a:lnTo>
                  <a:close/>
                </a:path>
              </a:pathLst>
            </a:custGeom>
            <a:solidFill>
              <a:srgbClr val="C1C7D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10" name="TextBox 8">
              <a:extLst>
                <a:ext uri="{FF2B5EF4-FFF2-40B4-BE49-F238E27FC236}">
                  <a16:creationId xmlns:a16="http://schemas.microsoft.com/office/drawing/2014/main" id="{1078A39B-AFD4-1629-B991-F42CCD84A1BA}"/>
                </a:ext>
              </a:extLst>
            </p:cNvPr>
            <p:cNvSpPr txBox="1"/>
            <p:nvPr/>
          </p:nvSpPr>
          <p:spPr>
            <a:xfrm>
              <a:off x="0" y="-28575"/>
              <a:ext cx="2582108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11" name="Group 9">
            <a:extLst>
              <a:ext uri="{FF2B5EF4-FFF2-40B4-BE49-F238E27FC236}">
                <a16:creationId xmlns:a16="http://schemas.microsoft.com/office/drawing/2014/main" id="{DA8EC2CE-7465-FD2D-5919-0D151FAC85F0}"/>
              </a:ext>
            </a:extLst>
          </p:cNvPr>
          <p:cNvGrpSpPr/>
          <p:nvPr/>
        </p:nvGrpSpPr>
        <p:grpSpPr>
          <a:xfrm>
            <a:off x="4323870" y="2697687"/>
            <a:ext cx="735013" cy="276941"/>
            <a:chOff x="0" y="0"/>
            <a:chExt cx="600197" cy="226144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D19CB9F4-5642-8E51-2041-5FEB8489109B}"/>
                </a:ext>
              </a:extLst>
            </p:cNvPr>
            <p:cNvSpPr/>
            <p:nvPr/>
          </p:nvSpPr>
          <p:spPr>
            <a:xfrm>
              <a:off x="0" y="0"/>
              <a:ext cx="600197" cy="226144"/>
            </a:xfrm>
            <a:custGeom>
              <a:avLst/>
              <a:gdLst/>
              <a:ahLst/>
              <a:cxnLst/>
              <a:rect l="l" t="t" r="r" b="b"/>
              <a:pathLst>
                <a:path w="600197" h="226144">
                  <a:moveTo>
                    <a:pt x="300099" y="226144"/>
                  </a:moveTo>
                  <a:lnTo>
                    <a:pt x="600197" y="0"/>
                  </a:lnTo>
                  <a:lnTo>
                    <a:pt x="0" y="0"/>
                  </a:lnTo>
                  <a:lnTo>
                    <a:pt x="300099" y="226144"/>
                  </a:lnTo>
                  <a:close/>
                </a:path>
              </a:pathLst>
            </a:custGeom>
            <a:solidFill>
              <a:srgbClr val="C1C7D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9B65BD63-E69D-DB4D-7E8F-5CF3917EF790}"/>
                </a:ext>
              </a:extLst>
            </p:cNvPr>
            <p:cNvSpPr txBox="1"/>
            <p:nvPr/>
          </p:nvSpPr>
          <p:spPr>
            <a:xfrm>
              <a:off x="93781" y="-12422"/>
              <a:ext cx="412636" cy="133571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17" name="Group 12">
            <a:extLst>
              <a:ext uri="{FF2B5EF4-FFF2-40B4-BE49-F238E27FC236}">
                <a16:creationId xmlns:a16="http://schemas.microsoft.com/office/drawing/2014/main" id="{444D41FE-C838-1234-248E-7D2BAE915090}"/>
              </a:ext>
            </a:extLst>
          </p:cNvPr>
          <p:cNvGrpSpPr/>
          <p:nvPr/>
        </p:nvGrpSpPr>
        <p:grpSpPr>
          <a:xfrm>
            <a:off x="425145" y="3155865"/>
            <a:ext cx="1190629" cy="562892"/>
            <a:chOff x="-176100" y="-28575"/>
            <a:chExt cx="627162" cy="296503"/>
          </a:xfrm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97816A3-57BF-F9CB-C507-1FB0D6A638F1}"/>
                </a:ext>
              </a:extLst>
            </p:cNvPr>
            <p:cNvSpPr/>
            <p:nvPr/>
          </p:nvSpPr>
          <p:spPr>
            <a:xfrm>
              <a:off x="-176099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4B7C2"/>
            </a:solidFill>
          </p:spPr>
          <p:txBody>
            <a:bodyPr/>
            <a:lstStyle/>
            <a:p>
              <a:endParaRPr lang="en-IL" sz="1000">
                <a:latin typeface="+mj-lt"/>
              </a:endParaRPr>
            </a:p>
          </p:txBody>
        </p:sp>
        <p:sp>
          <p:nvSpPr>
            <p:cNvPr id="20" name="TextBox 14">
              <a:extLst>
                <a:ext uri="{FF2B5EF4-FFF2-40B4-BE49-F238E27FC236}">
                  <a16:creationId xmlns:a16="http://schemas.microsoft.com/office/drawing/2014/main" id="{88838CF9-C044-146D-8B81-EFCCC9F36FB5}"/>
                </a:ext>
              </a:extLst>
            </p:cNvPr>
            <p:cNvSpPr txBox="1"/>
            <p:nvPr/>
          </p:nvSpPr>
          <p:spPr>
            <a:xfrm>
              <a:off x="-17610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r>
                <a:rPr lang="en-US" sz="1000" b="1" dirty="0">
                  <a:solidFill>
                    <a:srgbClr val="DFE1E6"/>
                  </a:solidFill>
                  <a:latin typeface="+mj-lt"/>
                  <a:ea typeface="Open Sans Bold"/>
                  <a:cs typeface="Open Sans Bold"/>
                  <a:sym typeface="Open Sans Bold"/>
                </a:rPr>
                <a:t>Business Understanding</a:t>
              </a:r>
            </a:p>
          </p:txBody>
        </p:sp>
      </p:grpSp>
      <p:grpSp>
        <p:nvGrpSpPr>
          <p:cNvPr id="32" name="Group 15">
            <a:extLst>
              <a:ext uri="{FF2B5EF4-FFF2-40B4-BE49-F238E27FC236}">
                <a16:creationId xmlns:a16="http://schemas.microsoft.com/office/drawing/2014/main" id="{50A3908B-EDBD-F8A1-A2A1-FD88A77FD096}"/>
              </a:ext>
            </a:extLst>
          </p:cNvPr>
          <p:cNvGrpSpPr/>
          <p:nvPr/>
        </p:nvGrpSpPr>
        <p:grpSpPr>
          <a:xfrm>
            <a:off x="2132488" y="3210113"/>
            <a:ext cx="1190625" cy="508644"/>
            <a:chOff x="0" y="0"/>
            <a:chExt cx="627160" cy="267928"/>
          </a:xfrm>
        </p:grpSpPr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737FBFEE-5BCA-9902-18B2-E275C3219D61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097A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34" name="TextBox 17">
              <a:extLst>
                <a:ext uri="{FF2B5EF4-FFF2-40B4-BE49-F238E27FC236}">
                  <a16:creationId xmlns:a16="http://schemas.microsoft.com/office/drawing/2014/main" id="{0ECDD2DB-C31F-16BB-A748-CD0DE3388458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35" name="Group 18">
            <a:extLst>
              <a:ext uri="{FF2B5EF4-FFF2-40B4-BE49-F238E27FC236}">
                <a16:creationId xmlns:a16="http://schemas.microsoft.com/office/drawing/2014/main" id="{46AC3441-0F34-782C-EBB7-6C197119D319}"/>
              </a:ext>
            </a:extLst>
          </p:cNvPr>
          <p:cNvGrpSpPr/>
          <p:nvPr/>
        </p:nvGrpSpPr>
        <p:grpSpPr>
          <a:xfrm>
            <a:off x="3635072" y="3210113"/>
            <a:ext cx="1190625" cy="508644"/>
            <a:chOff x="0" y="0"/>
            <a:chExt cx="627160" cy="267928"/>
          </a:xfrm>
        </p:grpSpPr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2E98786F-EC2C-5331-9333-52F33FDD3018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071B6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37" name="TextBox 20">
              <a:extLst>
                <a:ext uri="{FF2B5EF4-FFF2-40B4-BE49-F238E27FC236}">
                  <a16:creationId xmlns:a16="http://schemas.microsoft.com/office/drawing/2014/main" id="{1E8486A2-4551-58C2-B56B-CE414B23F98A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38" name="Group 21">
            <a:extLst>
              <a:ext uri="{FF2B5EF4-FFF2-40B4-BE49-F238E27FC236}">
                <a16:creationId xmlns:a16="http://schemas.microsoft.com/office/drawing/2014/main" id="{585D0A08-8481-0207-3E58-5C98E070B318}"/>
              </a:ext>
            </a:extLst>
          </p:cNvPr>
          <p:cNvGrpSpPr/>
          <p:nvPr/>
        </p:nvGrpSpPr>
        <p:grpSpPr>
          <a:xfrm>
            <a:off x="7390097" y="3210113"/>
            <a:ext cx="1333500" cy="508644"/>
            <a:chOff x="0" y="0"/>
            <a:chExt cx="702420" cy="267928"/>
          </a:xfrm>
        </p:grpSpPr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09C33EB2-741A-B3B2-7CDD-645B3472B147}"/>
                </a:ext>
              </a:extLst>
            </p:cNvPr>
            <p:cNvSpPr/>
            <p:nvPr/>
          </p:nvSpPr>
          <p:spPr>
            <a:xfrm>
              <a:off x="0" y="0"/>
              <a:ext cx="702420" cy="267928"/>
            </a:xfrm>
            <a:custGeom>
              <a:avLst/>
              <a:gdLst/>
              <a:ahLst/>
              <a:cxnLst/>
              <a:rect l="l" t="t" r="r" b="b"/>
              <a:pathLst>
                <a:path w="702420" h="267928">
                  <a:moveTo>
                    <a:pt x="133964" y="0"/>
                  </a:moveTo>
                  <a:lnTo>
                    <a:pt x="568456" y="0"/>
                  </a:lnTo>
                  <a:cubicBezTo>
                    <a:pt x="642442" y="0"/>
                    <a:pt x="702420" y="59978"/>
                    <a:pt x="702420" y="133964"/>
                  </a:cubicBezTo>
                  <a:lnTo>
                    <a:pt x="702420" y="133964"/>
                  </a:lnTo>
                  <a:cubicBezTo>
                    <a:pt x="702420" y="207950"/>
                    <a:pt x="642442" y="267928"/>
                    <a:pt x="568456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4B7C2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40" name="TextBox 23">
              <a:extLst>
                <a:ext uri="{FF2B5EF4-FFF2-40B4-BE49-F238E27FC236}">
                  <a16:creationId xmlns:a16="http://schemas.microsoft.com/office/drawing/2014/main" id="{53CE44A9-870C-D5C1-C0AC-69B94650F409}"/>
                </a:ext>
              </a:extLst>
            </p:cNvPr>
            <p:cNvSpPr txBox="1"/>
            <p:nvPr/>
          </p:nvSpPr>
          <p:spPr>
            <a:xfrm>
              <a:off x="0" y="-28575"/>
              <a:ext cx="70242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41" name="Group 24">
            <a:extLst>
              <a:ext uri="{FF2B5EF4-FFF2-40B4-BE49-F238E27FC236}">
                <a16:creationId xmlns:a16="http://schemas.microsoft.com/office/drawing/2014/main" id="{DBCCF71F-D4CE-99CE-7D8C-F5B28A21A16A}"/>
              </a:ext>
            </a:extLst>
          </p:cNvPr>
          <p:cNvGrpSpPr/>
          <p:nvPr/>
        </p:nvGrpSpPr>
        <p:grpSpPr>
          <a:xfrm rot="-5400000">
            <a:off x="6728313" y="3325965"/>
            <a:ext cx="735013" cy="276941"/>
            <a:chOff x="0" y="0"/>
            <a:chExt cx="600197" cy="226144"/>
          </a:xfrm>
        </p:grpSpPr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B15CB76E-C8D4-C8BF-9E10-1BBC6DD25114}"/>
                </a:ext>
              </a:extLst>
            </p:cNvPr>
            <p:cNvSpPr/>
            <p:nvPr/>
          </p:nvSpPr>
          <p:spPr>
            <a:xfrm>
              <a:off x="0" y="0"/>
              <a:ext cx="600197" cy="226144"/>
            </a:xfrm>
            <a:custGeom>
              <a:avLst/>
              <a:gdLst/>
              <a:ahLst/>
              <a:cxnLst/>
              <a:rect l="l" t="t" r="r" b="b"/>
              <a:pathLst>
                <a:path w="600197" h="226144">
                  <a:moveTo>
                    <a:pt x="300099" y="226144"/>
                  </a:moveTo>
                  <a:lnTo>
                    <a:pt x="600197" y="0"/>
                  </a:lnTo>
                  <a:lnTo>
                    <a:pt x="0" y="0"/>
                  </a:lnTo>
                  <a:lnTo>
                    <a:pt x="300099" y="226144"/>
                  </a:lnTo>
                  <a:close/>
                </a:path>
              </a:pathLst>
            </a:custGeom>
            <a:solidFill>
              <a:srgbClr val="DFE1E6"/>
            </a:solidFill>
          </p:spPr>
          <p:txBody>
            <a:bodyPr/>
            <a:lstStyle/>
            <a:p>
              <a:endParaRPr lang="en-IL" sz="900" dirty="0">
                <a:latin typeface="+mj-lt"/>
              </a:endParaRPr>
            </a:p>
          </p:txBody>
        </p:sp>
        <p:sp>
          <p:nvSpPr>
            <p:cNvPr id="43" name="TextBox 26">
              <a:extLst>
                <a:ext uri="{FF2B5EF4-FFF2-40B4-BE49-F238E27FC236}">
                  <a16:creationId xmlns:a16="http://schemas.microsoft.com/office/drawing/2014/main" id="{F971ABA5-1660-1DC1-C141-5B00123953C2}"/>
                </a:ext>
              </a:extLst>
            </p:cNvPr>
            <p:cNvSpPr txBox="1"/>
            <p:nvPr/>
          </p:nvSpPr>
          <p:spPr>
            <a:xfrm>
              <a:off x="93781" y="-12422"/>
              <a:ext cx="412636" cy="133571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sp>
        <p:nvSpPr>
          <p:cNvPr id="44" name="TextBox 28">
            <a:extLst>
              <a:ext uri="{FF2B5EF4-FFF2-40B4-BE49-F238E27FC236}">
                <a16:creationId xmlns:a16="http://schemas.microsoft.com/office/drawing/2014/main" id="{306EE6E5-FF23-AFCA-BB0F-FE8D675146F4}"/>
              </a:ext>
            </a:extLst>
          </p:cNvPr>
          <p:cNvSpPr txBox="1"/>
          <p:nvPr/>
        </p:nvSpPr>
        <p:spPr>
          <a:xfrm>
            <a:off x="2034872" y="1579279"/>
            <a:ext cx="1540710" cy="12432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Data exploration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Feature Selection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Feature engineering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1 week for </a:t>
            </a: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financial </a:t>
            </a: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and 1 for </a:t>
            </a: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news </a:t>
            </a:r>
          </a:p>
        </p:txBody>
      </p:sp>
      <p:sp>
        <p:nvSpPr>
          <p:cNvPr id="45" name="TextBox 29">
            <a:extLst>
              <a:ext uri="{FF2B5EF4-FFF2-40B4-BE49-F238E27FC236}">
                <a16:creationId xmlns:a16="http://schemas.microsoft.com/office/drawing/2014/main" id="{6CC872DC-9FA7-8E0D-B472-962367489629}"/>
              </a:ext>
            </a:extLst>
          </p:cNvPr>
          <p:cNvSpPr txBox="1"/>
          <p:nvPr/>
        </p:nvSpPr>
        <p:spPr>
          <a:xfrm>
            <a:off x="2255745" y="3381315"/>
            <a:ext cx="944111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 dirty="0">
                <a:solidFill>
                  <a:srgbClr val="FFFFFF"/>
                </a:solidFill>
                <a:latin typeface="+mj-lt"/>
                <a:ea typeface="Open Sans Bold"/>
                <a:cs typeface="Open Sans Bold"/>
                <a:sym typeface="Open Sans Bold"/>
              </a:rPr>
              <a:t>Data Preparation</a:t>
            </a:r>
          </a:p>
        </p:txBody>
      </p:sp>
      <p:sp>
        <p:nvSpPr>
          <p:cNvPr id="46" name="TextBox 30">
            <a:extLst>
              <a:ext uri="{FF2B5EF4-FFF2-40B4-BE49-F238E27FC236}">
                <a16:creationId xmlns:a16="http://schemas.microsoft.com/office/drawing/2014/main" id="{B288ADBB-490E-01BB-6859-7414893E8DFC}"/>
              </a:ext>
            </a:extLst>
          </p:cNvPr>
          <p:cNvSpPr txBox="1"/>
          <p:nvPr/>
        </p:nvSpPr>
        <p:spPr>
          <a:xfrm>
            <a:off x="3939872" y="3335848"/>
            <a:ext cx="588556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 dirty="0">
                <a:solidFill>
                  <a:srgbClr val="FFFFFF"/>
                </a:solidFill>
                <a:latin typeface="+mj-lt"/>
                <a:ea typeface="Open Sans Bold"/>
                <a:cs typeface="Open Sans Bold"/>
                <a:sym typeface="Open Sans Bold"/>
              </a:rPr>
              <a:t>Model Selection</a:t>
            </a:r>
          </a:p>
        </p:txBody>
      </p:sp>
      <p:sp>
        <p:nvSpPr>
          <p:cNvPr id="47" name="TextBox 31">
            <a:extLst>
              <a:ext uri="{FF2B5EF4-FFF2-40B4-BE49-F238E27FC236}">
                <a16:creationId xmlns:a16="http://schemas.microsoft.com/office/drawing/2014/main" id="{92E85CA0-AEC5-BF22-AC8B-19D2F0CFC512}"/>
              </a:ext>
            </a:extLst>
          </p:cNvPr>
          <p:cNvSpPr txBox="1"/>
          <p:nvPr/>
        </p:nvSpPr>
        <p:spPr>
          <a:xfrm>
            <a:off x="7762570" y="3402523"/>
            <a:ext cx="588556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>
                <a:solidFill>
                  <a:srgbClr val="F5F5F5"/>
                </a:solidFill>
                <a:latin typeface="+mj-lt"/>
                <a:ea typeface="Open Sans Bold"/>
                <a:cs typeface="Open Sans Bold"/>
                <a:sym typeface="Open Sans Bold"/>
              </a:rPr>
              <a:t>Finishers</a:t>
            </a:r>
          </a:p>
        </p:txBody>
      </p:sp>
      <p:sp>
        <p:nvSpPr>
          <p:cNvPr id="48" name="TextBox 32">
            <a:extLst>
              <a:ext uri="{FF2B5EF4-FFF2-40B4-BE49-F238E27FC236}">
                <a16:creationId xmlns:a16="http://schemas.microsoft.com/office/drawing/2014/main" id="{C5B00E6D-B012-C775-CB11-7AB88524FE10}"/>
              </a:ext>
            </a:extLst>
          </p:cNvPr>
          <p:cNvSpPr txBox="1"/>
          <p:nvPr/>
        </p:nvSpPr>
        <p:spPr>
          <a:xfrm>
            <a:off x="3635072" y="3806535"/>
            <a:ext cx="1166813" cy="481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Model selection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Class checkpoint</a:t>
            </a:r>
          </a:p>
        </p:txBody>
      </p:sp>
      <p:sp>
        <p:nvSpPr>
          <p:cNvPr id="49" name="TextBox 33">
            <a:extLst>
              <a:ext uri="{FF2B5EF4-FFF2-40B4-BE49-F238E27FC236}">
                <a16:creationId xmlns:a16="http://schemas.microsoft.com/office/drawing/2014/main" id="{76BA5A7D-7AFC-71D6-A376-6BF04A2691B2}"/>
              </a:ext>
            </a:extLst>
          </p:cNvPr>
          <p:cNvSpPr txBox="1"/>
          <p:nvPr/>
        </p:nvSpPr>
        <p:spPr>
          <a:xfrm>
            <a:off x="7483172" y="2177257"/>
            <a:ext cx="1333500" cy="735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Debugging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Final Presentation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Submission!</a:t>
            </a:r>
          </a:p>
        </p:txBody>
      </p:sp>
      <p:sp>
        <p:nvSpPr>
          <p:cNvPr id="50" name="TextBox 34">
            <a:extLst>
              <a:ext uri="{FF2B5EF4-FFF2-40B4-BE49-F238E27FC236}">
                <a16:creationId xmlns:a16="http://schemas.microsoft.com/office/drawing/2014/main" id="{B4D68D21-B3CE-BEAC-0D90-27F9A06A6826}"/>
              </a:ext>
            </a:extLst>
          </p:cNvPr>
          <p:cNvSpPr txBox="1"/>
          <p:nvPr/>
        </p:nvSpPr>
        <p:spPr>
          <a:xfrm>
            <a:off x="244172" y="3827179"/>
            <a:ext cx="1744415" cy="7354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Find potential subjects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Choose one subject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Class first checkpoint</a:t>
            </a:r>
          </a:p>
        </p:txBody>
      </p:sp>
      <p:sp>
        <p:nvSpPr>
          <p:cNvPr id="51" name="TextBox 35">
            <a:extLst>
              <a:ext uri="{FF2B5EF4-FFF2-40B4-BE49-F238E27FC236}">
                <a16:creationId xmlns:a16="http://schemas.microsoft.com/office/drawing/2014/main" id="{DE63FDF5-4E63-25F0-E41E-310CD0C09B9A}"/>
              </a:ext>
            </a:extLst>
          </p:cNvPr>
          <p:cNvSpPr txBox="1"/>
          <p:nvPr/>
        </p:nvSpPr>
        <p:spPr>
          <a:xfrm>
            <a:off x="410860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26.10 - 24.11</a:t>
            </a:r>
          </a:p>
        </p:txBody>
      </p:sp>
      <p:sp>
        <p:nvSpPr>
          <p:cNvPr id="52" name="TextBox 36">
            <a:extLst>
              <a:ext uri="{FF2B5EF4-FFF2-40B4-BE49-F238E27FC236}">
                <a16:creationId xmlns:a16="http://schemas.microsoft.com/office/drawing/2014/main" id="{B46B88B9-F999-DDBF-0654-0C0AEE58ED34}"/>
              </a:ext>
            </a:extLst>
          </p:cNvPr>
          <p:cNvSpPr txBox="1"/>
          <p:nvPr/>
        </p:nvSpPr>
        <p:spPr>
          <a:xfrm>
            <a:off x="2144394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24.11 - 8.12</a:t>
            </a:r>
          </a:p>
        </p:txBody>
      </p:sp>
      <p:sp>
        <p:nvSpPr>
          <p:cNvPr id="53" name="TextBox 37">
            <a:extLst>
              <a:ext uri="{FF2B5EF4-FFF2-40B4-BE49-F238E27FC236}">
                <a16:creationId xmlns:a16="http://schemas.microsoft.com/office/drawing/2014/main" id="{07ECE14E-BB41-C9D7-72A2-E9D7C72ADEDB}"/>
              </a:ext>
            </a:extLst>
          </p:cNvPr>
          <p:cNvSpPr txBox="1"/>
          <p:nvPr/>
        </p:nvSpPr>
        <p:spPr>
          <a:xfrm>
            <a:off x="3635072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9.12 - 15.12</a:t>
            </a:r>
          </a:p>
        </p:txBody>
      </p:sp>
      <p:grpSp>
        <p:nvGrpSpPr>
          <p:cNvPr id="54" name="Group 38">
            <a:extLst>
              <a:ext uri="{FF2B5EF4-FFF2-40B4-BE49-F238E27FC236}">
                <a16:creationId xmlns:a16="http://schemas.microsoft.com/office/drawing/2014/main" id="{9D12B4F2-5B77-B1D8-2C33-D3DBE7D2B05C}"/>
              </a:ext>
            </a:extLst>
          </p:cNvPr>
          <p:cNvGrpSpPr/>
          <p:nvPr/>
        </p:nvGrpSpPr>
        <p:grpSpPr>
          <a:xfrm>
            <a:off x="4829175" y="1700473"/>
            <a:ext cx="1190625" cy="508644"/>
            <a:chOff x="0" y="0"/>
            <a:chExt cx="627160" cy="267928"/>
          </a:xfrm>
        </p:grpSpPr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BC0D391D-14D6-151C-E76C-67D7FB15BA5B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5659F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56" name="TextBox 40">
              <a:extLst>
                <a:ext uri="{FF2B5EF4-FFF2-40B4-BE49-F238E27FC236}">
                  <a16:creationId xmlns:a16="http://schemas.microsoft.com/office/drawing/2014/main" id="{E9B629EE-C340-8AC7-DB44-6C95EAD21136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r>
                <a:rPr lang="en-US" sz="1000" b="1" dirty="0">
                  <a:solidFill>
                    <a:srgbClr val="F5F5F5"/>
                  </a:solidFill>
                  <a:latin typeface="+mj-lt"/>
                  <a:ea typeface="Open Sans Bold"/>
                  <a:cs typeface="Open Sans Bold"/>
                  <a:sym typeface="Open Sans Bold"/>
                </a:rPr>
                <a:t>Evaluation</a:t>
              </a:r>
            </a:p>
          </p:txBody>
        </p:sp>
      </p:grpSp>
      <p:sp>
        <p:nvSpPr>
          <p:cNvPr id="57" name="TextBox 41">
            <a:extLst>
              <a:ext uri="{FF2B5EF4-FFF2-40B4-BE49-F238E27FC236}">
                <a16:creationId xmlns:a16="http://schemas.microsoft.com/office/drawing/2014/main" id="{8D0CFE33-4246-680E-02CF-29443661AFD2}"/>
              </a:ext>
            </a:extLst>
          </p:cNvPr>
          <p:cNvSpPr txBox="1"/>
          <p:nvPr/>
        </p:nvSpPr>
        <p:spPr>
          <a:xfrm>
            <a:off x="4859337" y="2642919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16.12 - 5.1</a:t>
            </a:r>
          </a:p>
        </p:txBody>
      </p:sp>
      <p:sp>
        <p:nvSpPr>
          <p:cNvPr id="58" name="TextBox 42">
            <a:extLst>
              <a:ext uri="{FF2B5EF4-FFF2-40B4-BE49-F238E27FC236}">
                <a16:creationId xmlns:a16="http://schemas.microsoft.com/office/drawing/2014/main" id="{F097D359-E2F8-F6CB-DA56-FAA3C7353E7C}"/>
              </a:ext>
            </a:extLst>
          </p:cNvPr>
          <p:cNvSpPr txBox="1"/>
          <p:nvPr/>
        </p:nvSpPr>
        <p:spPr>
          <a:xfrm>
            <a:off x="7473441" y="3029397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6.1 - 20.1</a:t>
            </a:r>
          </a:p>
        </p:txBody>
      </p:sp>
      <p:pic>
        <p:nvPicPr>
          <p:cNvPr id="59" name="תמונה 58">
            <a:extLst>
              <a:ext uri="{FF2B5EF4-FFF2-40B4-BE49-F238E27FC236}">
                <a16:creationId xmlns:a16="http://schemas.microsoft.com/office/drawing/2014/main" id="{F083B13B-5D09-8FA0-8523-970AE81C59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6113" y1="50293" x2="66113" y2="50293"/>
                        <a14:foregroundMark x1="79883" y1="34863" x2="79883" y2="34863"/>
                        <a14:foregroundMark x1="72559" y1="34473" x2="72559" y2="34473"/>
                        <a14:foregroundMark x1="74609" y1="38965" x2="74609" y2="38965"/>
                        <a14:foregroundMark x1="66504" y1="59961" x2="66504" y2="59961"/>
                        <a14:foregroundMark x1="66113" y1="66406" x2="66113" y2="66406"/>
                        <a14:foregroundMark x1="65332" y1="73340" x2="65332" y2="73340"/>
                        <a14:foregroundMark x1="45410" y1="67285" x2="45410" y2="67285"/>
                        <a14:foregroundMark x1="38184" y1="67285" x2="38184" y2="67285"/>
                        <a14:foregroundMark x1="25586" y1="68457" x2="25586" y2="68457"/>
                        <a14:foregroundMark x1="28906" y1="62012" x2="28906" y2="62012"/>
                        <a14:foregroundMark x1="19141" y1="71680" x2="19141" y2="71680"/>
                      </a14:backgroundRemoval>
                    </a14:imgEffect>
                  </a14:imgLayer>
                </a14:imgProps>
              </a:ext>
            </a:extLst>
          </a:blip>
          <a:srcRect l="12615" t="13933" r="15503" b="14186"/>
          <a:stretch>
            <a:fillRect/>
          </a:stretch>
        </p:blipFill>
        <p:spPr>
          <a:xfrm>
            <a:off x="8398927" y="73372"/>
            <a:ext cx="575746" cy="57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788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163286" y="2432745"/>
            <a:ext cx="947057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400" b="1">
                <a:solidFill>
                  <a:srgbClr val="0F172A"/>
                </a:solidFill>
              </a:defRPr>
            </a:pPr>
            <a:r>
              <a:rPr lang="en" sz="3200" b="1" dirty="0"/>
              <a:t>Second Option :</a:t>
            </a:r>
          </a:p>
          <a:p>
            <a:pPr algn="ctr">
              <a:defRPr sz="5400" b="1">
                <a:solidFill>
                  <a:srgbClr val="0F172A"/>
                </a:solidFill>
              </a:defRPr>
            </a:pPr>
            <a:r>
              <a:rPr lang="en" sz="3200" b="1" dirty="0"/>
              <a:t>Detecting Autism Patterns in Brain Signals</a:t>
            </a:r>
            <a:endParaRPr lang="en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3840480"/>
            <a:ext cx="82296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800">
                <a:solidFill>
                  <a:srgbClr val="475569"/>
                </a:solidFill>
              </a:defRPr>
            </a:pPr>
            <a:r>
              <a:rPr lang="en" sz="2000" dirty="0"/>
              <a:t>Beyond Static Averages: Quantifying Temporal Dynamics in Calcium Imaging</a:t>
            </a:r>
            <a:endParaRPr lang="en" dirty="0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3BC123A3-5B5C-5550-4CD8-EE8F734230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9434" y1="45898" x2="69434" y2="45898"/>
                        <a14:foregroundMark x1="67285" y1="57617" x2="67285" y2="57617"/>
                        <a14:foregroundMark x1="56543" y1="68945" x2="56543" y2="68945"/>
                        <a14:foregroundMark x1="36523" y1="69238" x2="36523" y2="69238"/>
                        <a14:backgroundMark x1="63184" y1="44824" x2="63184" y2="44824"/>
                        <a14:backgroundMark x1="80469" y1="35938" x2="80469" y2="3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24254" y="-384465"/>
            <a:ext cx="2389909" cy="2389909"/>
          </a:xfrm>
          <a:prstGeom prst="rect">
            <a:avLst/>
          </a:prstGeom>
        </p:spPr>
      </p:pic>
      <p:pic>
        <p:nvPicPr>
          <p:cNvPr id="3080" name="Picture 8" descr="Blavatnik School of Computer Science and AI, Tel Aviv University: Alumni  and Graduates | LinkedIn">
            <a:extLst>
              <a:ext uri="{FF2B5EF4-FFF2-40B4-BE49-F238E27FC236}">
                <a16:creationId xmlns:a16="http://schemas.microsoft.com/office/drawing/2014/main" id="{8A506853-52F8-EB2A-59C0-56A87CE51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49" y="121563"/>
            <a:ext cx="1377851" cy="137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מציין מיקום של תאריך 10">
            <a:extLst>
              <a:ext uri="{FF2B5EF4-FFF2-40B4-BE49-F238E27FC236}">
                <a16:creationId xmlns:a16="http://schemas.microsoft.com/office/drawing/2014/main" id="{5B22EAA4-E3CD-5288-FF1A-C5F6FF034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7C9C3-36DE-774D-8341-FD5758BF5039}" type="datetime13">
              <a:rPr lang="he-IL" smtClean="0"/>
              <a:t>23/11/2025</a:t>
            </a:fld>
            <a:endParaRPr lang="en-US"/>
          </a:p>
        </p:txBody>
      </p:sp>
      <p:sp>
        <p:nvSpPr>
          <p:cNvPr id="13" name="מציין מיקום של כותרת תחתונה 12">
            <a:extLst>
              <a:ext uri="{FF2B5EF4-FFF2-40B4-BE49-F238E27FC236}">
                <a16:creationId xmlns:a16="http://schemas.microsoft.com/office/drawing/2014/main" id="{F6C1F67F-16FA-196B-BA82-175D95161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14" name="מציין מיקום של מספר שקופית 13">
            <a:extLst>
              <a:ext uri="{FF2B5EF4-FFF2-40B4-BE49-F238E27FC236}">
                <a16:creationId xmlns:a16="http://schemas.microsoft.com/office/drawing/2014/main" id="{BC683F03-A516-ADC1-0640-07EC7BAD4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תמונה 19">
            <a:extLst>
              <a:ext uri="{FF2B5EF4-FFF2-40B4-BE49-F238E27FC236}">
                <a16:creationId xmlns:a16="http://schemas.microsoft.com/office/drawing/2014/main" id="{E416028C-8203-BDFC-FBFD-10F5046D4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412" y="3976170"/>
            <a:ext cx="3366972" cy="1784550"/>
          </a:xfrm>
          <a:prstGeom prst="rect">
            <a:avLst/>
          </a:prstGeom>
        </p:spPr>
      </p:pic>
      <p:pic>
        <p:nvPicPr>
          <p:cNvPr id="1024" name="תמונה 1023">
            <a:extLst>
              <a:ext uri="{FF2B5EF4-FFF2-40B4-BE49-F238E27FC236}">
                <a16:creationId xmlns:a16="http://schemas.microsoft.com/office/drawing/2014/main" id="{1D05FD47-705C-55BB-BF0E-919FE02B1E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792" y="4837742"/>
            <a:ext cx="5640841" cy="1579644"/>
          </a:xfrm>
          <a:prstGeom prst="rect">
            <a:avLst/>
          </a:prstGeom>
        </p:spPr>
      </p:pic>
      <p:sp>
        <p:nvSpPr>
          <p:cNvPr id="62" name="Rectangle 5">
            <a:extLst>
              <a:ext uri="{FF2B5EF4-FFF2-40B4-BE49-F238E27FC236}">
                <a16:creationId xmlns:a16="http://schemas.microsoft.com/office/drawing/2014/main" id="{AC6EB080-FC2D-9E4B-DEBF-398C80EA480A}"/>
              </a:ext>
            </a:extLst>
          </p:cNvPr>
          <p:cNvSpPr/>
          <p:nvPr/>
        </p:nvSpPr>
        <p:spPr>
          <a:xfrm>
            <a:off x="323182" y="890686"/>
            <a:ext cx="4349224" cy="1444086"/>
          </a:xfrm>
          <a:prstGeom prst="rect">
            <a:avLst/>
          </a:prstGeom>
          <a:solidFill>
            <a:srgbClr val="EFF6FF"/>
          </a:solidFill>
          <a:ln>
            <a:solidFill>
              <a:srgbClr val="BFDB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sz="3600"/>
          </a:p>
        </p:txBody>
      </p:sp>
      <p:sp>
        <p:nvSpPr>
          <p:cNvPr id="57" name="Rectangle 11">
            <a:extLst>
              <a:ext uri="{FF2B5EF4-FFF2-40B4-BE49-F238E27FC236}">
                <a16:creationId xmlns:a16="http://schemas.microsoft.com/office/drawing/2014/main" id="{750164DE-8F78-AB56-2638-19A5627BCF01}"/>
              </a:ext>
            </a:extLst>
          </p:cNvPr>
          <p:cNvSpPr/>
          <p:nvPr/>
        </p:nvSpPr>
        <p:spPr>
          <a:xfrm>
            <a:off x="335851" y="3180605"/>
            <a:ext cx="1008284" cy="431388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58" name="Rectangle 11">
            <a:extLst>
              <a:ext uri="{FF2B5EF4-FFF2-40B4-BE49-F238E27FC236}">
                <a16:creationId xmlns:a16="http://schemas.microsoft.com/office/drawing/2014/main" id="{A734A70E-A84B-3F34-A3CD-29464F26F201}"/>
              </a:ext>
            </a:extLst>
          </p:cNvPr>
          <p:cNvSpPr/>
          <p:nvPr/>
        </p:nvSpPr>
        <p:spPr>
          <a:xfrm>
            <a:off x="1425971" y="3168510"/>
            <a:ext cx="1522497" cy="431388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59" name="Rectangle 11">
            <a:extLst>
              <a:ext uri="{FF2B5EF4-FFF2-40B4-BE49-F238E27FC236}">
                <a16:creationId xmlns:a16="http://schemas.microsoft.com/office/drawing/2014/main" id="{0CE1F534-7242-E557-C5A3-2F77EBC200B5}"/>
              </a:ext>
            </a:extLst>
          </p:cNvPr>
          <p:cNvSpPr/>
          <p:nvPr/>
        </p:nvSpPr>
        <p:spPr>
          <a:xfrm>
            <a:off x="3045886" y="3168510"/>
            <a:ext cx="1635564" cy="431388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50" name="Rectangle 5">
            <a:extLst>
              <a:ext uri="{FF2B5EF4-FFF2-40B4-BE49-F238E27FC236}">
                <a16:creationId xmlns:a16="http://schemas.microsoft.com/office/drawing/2014/main" id="{A1D11A65-173D-D7FF-80CE-7D1D56DA345C}"/>
              </a:ext>
            </a:extLst>
          </p:cNvPr>
          <p:cNvSpPr/>
          <p:nvPr/>
        </p:nvSpPr>
        <p:spPr>
          <a:xfrm>
            <a:off x="332226" y="2451004"/>
            <a:ext cx="4349224" cy="6163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sz="3600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55792" y="73372"/>
            <a:ext cx="3556999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Background </a:t>
            </a:r>
            <a:r>
              <a:rPr lang="en-US" dirty="0"/>
              <a:t>&amp; Topic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354858" y="943366"/>
            <a:ext cx="4215711" cy="1371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400" b="1">
                <a:solidFill>
                  <a:srgbClr val="0F172A"/>
                </a:solidFill>
              </a:defRPr>
            </a:pPr>
            <a:r>
              <a:rPr sz="1600" dirty="0"/>
              <a:t>The Biological Problem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Context: </a:t>
            </a:r>
            <a:r>
              <a:rPr lang="en" sz="1200" dirty="0">
                <a:solidFill>
                  <a:srgbClr val="475569"/>
                </a:solidFill>
              </a:rPr>
              <a:t>Shank3 mutation cause Autism.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Discovery: </a:t>
            </a:r>
            <a:r>
              <a:rPr lang="en" sz="1200" dirty="0">
                <a:solidFill>
                  <a:srgbClr val="475569"/>
                </a:solidFill>
              </a:rPr>
              <a:t>Recent reveals this mutation affects OPC cells.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The Phenomenon: </a:t>
            </a:r>
            <a:r>
              <a:rPr lang="en" sz="1200" dirty="0">
                <a:solidFill>
                  <a:srgbClr val="475569"/>
                </a:solidFill>
              </a:rPr>
              <a:t>Mutant cells exhibit a "Fading Phenotype"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09D961B1-3F18-C4A6-D0CD-E82AB00C8A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70" t="12530" r="-838" b="64835"/>
          <a:stretch>
            <a:fillRect/>
          </a:stretch>
        </p:blipFill>
        <p:spPr bwMode="auto">
          <a:xfrm>
            <a:off x="5398255" y="2143318"/>
            <a:ext cx="3414917" cy="1519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32D556ED-0D90-A5C0-99B3-48BB8F7AC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563F-2C1B-3249-9D53-941F24B09A02}" type="datetime13">
              <a:rPr lang="he-IL" smtClean="0"/>
              <a:t>23/11/2025</a:t>
            </a:fld>
            <a:endParaRPr lang="en-US" dirty="0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093D5664-81C9-E951-4026-2B6CB29FC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D5FB867C-18D6-415D-4179-B0CC77CE6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  <p:sp>
        <p:nvSpPr>
          <p:cNvPr id="29" name="תיבת טקסט 28">
            <a:extLst>
              <a:ext uri="{FF2B5EF4-FFF2-40B4-BE49-F238E27FC236}">
                <a16:creationId xmlns:a16="http://schemas.microsoft.com/office/drawing/2014/main" id="{4191B757-D59C-55FC-AB10-CD6DDEB9F783}"/>
              </a:ext>
            </a:extLst>
          </p:cNvPr>
          <p:cNvSpPr txBox="1"/>
          <p:nvPr/>
        </p:nvSpPr>
        <p:spPr>
          <a:xfrm>
            <a:off x="354858" y="3669790"/>
            <a:ext cx="4430195" cy="9857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sz="1600" b="1" dirty="0">
                <a:solidFill>
                  <a:srgbClr val="0F172A"/>
                </a:solidFill>
              </a:rPr>
              <a:t>The Baseline</a:t>
            </a:r>
            <a:endParaRPr lang="en" sz="1600" b="1" dirty="0">
              <a:solidFill>
                <a:srgbClr val="475569"/>
              </a:solidFill>
            </a:endParaRPr>
          </a:p>
          <a:p>
            <a:pPr marL="171450" indent="-171450" algn="l" defTabSz="457200" eaLnBrk="1" latinLnBrk="0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Existing analysis: </a:t>
            </a:r>
            <a:r>
              <a:rPr lang="en" sz="1200" dirty="0">
                <a:solidFill>
                  <a:srgbClr val="475569"/>
                </a:solidFill>
              </a:rPr>
              <a:t>relies on static averages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chemeClr val="accent2">
                    <a:lumMod val="75000"/>
                  </a:schemeClr>
                </a:solidFill>
              </a:rPr>
              <a:t>The Current Limitation: </a:t>
            </a:r>
            <a:r>
              <a:rPr lang="en" sz="1200" dirty="0">
                <a:solidFill>
                  <a:srgbClr val="475569"/>
                </a:solidFill>
              </a:rPr>
              <a:t>High information loss</a:t>
            </a:r>
            <a:r>
              <a:rPr lang="en-US" sz="1200" dirty="0">
                <a:solidFill>
                  <a:srgbClr val="475569"/>
                </a:solidFill>
              </a:rPr>
              <a:t>.</a:t>
            </a:r>
            <a:endParaRPr lang="he-IL" sz="1200" dirty="0">
              <a:solidFill>
                <a:srgbClr val="475569"/>
              </a:solidFill>
            </a:endParaRP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C9B89DE5-3CB6-B148-DD24-25299DBBBB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" t="9346" r="48757" b="65146"/>
          <a:stretch>
            <a:fillRect/>
          </a:stretch>
        </p:blipFill>
        <p:spPr bwMode="auto">
          <a:xfrm>
            <a:off x="6379063" y="953000"/>
            <a:ext cx="2161045" cy="10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Rectangle 5">
            <a:extLst>
              <a:ext uri="{FF2B5EF4-FFF2-40B4-BE49-F238E27FC236}">
                <a16:creationId xmlns:a16="http://schemas.microsoft.com/office/drawing/2014/main" id="{ABCE2F71-D7D3-9D0D-7986-22CF06ADE2E2}"/>
              </a:ext>
            </a:extLst>
          </p:cNvPr>
          <p:cNvSpPr/>
          <p:nvPr/>
        </p:nvSpPr>
        <p:spPr>
          <a:xfrm>
            <a:off x="332226" y="3732080"/>
            <a:ext cx="4358267" cy="931104"/>
          </a:xfrm>
          <a:prstGeom prst="rect">
            <a:avLst/>
          </a:prstGeom>
          <a:solidFill>
            <a:srgbClr val="C00000">
              <a:alpha val="16078"/>
            </a:srgb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sz="3600"/>
          </a:p>
        </p:txBody>
      </p:sp>
      <p:pic>
        <p:nvPicPr>
          <p:cNvPr id="36" name="Google Shape;171;p2">
            <a:extLst>
              <a:ext uri="{FF2B5EF4-FFF2-40B4-BE49-F238E27FC236}">
                <a16:creationId xmlns:a16="http://schemas.microsoft.com/office/drawing/2014/main" id="{0C8D65D0-C1D0-FC1B-03E3-FD107015B78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96" t="41349" r="56202" b="2468"/>
          <a:stretch>
            <a:fillRect/>
          </a:stretch>
        </p:blipFill>
        <p:spPr>
          <a:xfrm>
            <a:off x="5561184" y="953000"/>
            <a:ext cx="917232" cy="10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חץ למטה 44">
            <a:extLst>
              <a:ext uri="{FF2B5EF4-FFF2-40B4-BE49-F238E27FC236}">
                <a16:creationId xmlns:a16="http://schemas.microsoft.com/office/drawing/2014/main" id="{FD543941-BFD5-5AD8-81EE-4E18B9884E0B}"/>
              </a:ext>
            </a:extLst>
          </p:cNvPr>
          <p:cNvSpPr/>
          <p:nvPr/>
        </p:nvSpPr>
        <p:spPr>
          <a:xfrm>
            <a:off x="7076801" y="1977025"/>
            <a:ext cx="182194" cy="403255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6" name="Picture 4" descr="Science Advances cover image">
            <a:extLst>
              <a:ext uri="{FF2B5EF4-FFF2-40B4-BE49-F238E27FC236}">
                <a16:creationId xmlns:a16="http://schemas.microsoft.com/office/drawing/2014/main" id="{5AE842F5-1563-E757-4A97-6F9CF73F2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3140" y="3848797"/>
            <a:ext cx="575159" cy="731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חץ למטה 46">
            <a:extLst>
              <a:ext uri="{FF2B5EF4-FFF2-40B4-BE49-F238E27FC236}">
                <a16:creationId xmlns:a16="http://schemas.microsoft.com/office/drawing/2014/main" id="{600706A1-BA3A-BC0B-26FB-19C81E59D865}"/>
              </a:ext>
            </a:extLst>
          </p:cNvPr>
          <p:cNvSpPr/>
          <p:nvPr/>
        </p:nvSpPr>
        <p:spPr>
          <a:xfrm>
            <a:off x="7076801" y="3481963"/>
            <a:ext cx="182194" cy="403255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9" name="TextBox 10">
            <a:extLst>
              <a:ext uri="{FF2B5EF4-FFF2-40B4-BE49-F238E27FC236}">
                <a16:creationId xmlns:a16="http://schemas.microsoft.com/office/drawing/2014/main" id="{7653A967-3368-F5CF-E4A3-347458E94414}"/>
              </a:ext>
            </a:extLst>
          </p:cNvPr>
          <p:cNvSpPr txBox="1"/>
          <p:nvPr/>
        </p:nvSpPr>
        <p:spPr>
          <a:xfrm>
            <a:off x="354858" y="2474627"/>
            <a:ext cx="3831291" cy="586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 b="1">
                <a:solidFill>
                  <a:srgbClr val="0F172A"/>
                </a:solidFill>
              </a:defRPr>
            </a:pPr>
            <a:r>
              <a:rPr sz="1600" b="1" dirty="0">
                <a:solidFill>
                  <a:srgbClr val="0F172A"/>
                </a:solidFill>
              </a:rPr>
              <a:t>The Task</a:t>
            </a:r>
            <a:endParaRPr lang="en" sz="1600" b="1" dirty="0">
              <a:solidFill>
                <a:srgbClr val="0F172A"/>
              </a:solidFill>
            </a:endParaRPr>
          </a:p>
          <a:p>
            <a:pPr>
              <a:lnSpc>
                <a:spcPct val="150000"/>
              </a:lnSpc>
              <a:defRPr sz="1200">
                <a:solidFill>
                  <a:srgbClr val="475569"/>
                </a:solidFill>
              </a:defRPr>
            </a:pPr>
            <a:r>
              <a:rPr lang="en" dirty="0"/>
              <a:t>Supervised Binary Class</a:t>
            </a:r>
            <a:r>
              <a:rPr lang="en" sz="1200" dirty="0">
                <a:solidFill>
                  <a:srgbClr val="475569"/>
                </a:solidFill>
              </a:rPr>
              <a:t>ifica</a:t>
            </a:r>
            <a:r>
              <a:rPr lang="en" dirty="0"/>
              <a:t>tion: Predict </a:t>
            </a:r>
            <a:r>
              <a:rPr lang="en" dirty="0">
                <a:solidFill>
                  <a:schemeClr val="accent3">
                    <a:lumMod val="75000"/>
                  </a:schemeClr>
                </a:solidFill>
              </a:rPr>
              <a:t>WT</a:t>
            </a:r>
            <a:r>
              <a:rPr lang="en" dirty="0"/>
              <a:t> vs. </a:t>
            </a:r>
            <a:r>
              <a:rPr lang="en" dirty="0">
                <a:solidFill>
                  <a:schemeClr val="accent2">
                    <a:lumMod val="75000"/>
                  </a:schemeClr>
                </a:solidFill>
              </a:rPr>
              <a:t>Mutant </a:t>
            </a:r>
            <a:r>
              <a:rPr lang="en" dirty="0"/>
              <a:t>.</a:t>
            </a:r>
          </a:p>
        </p:txBody>
      </p:sp>
      <p:sp>
        <p:nvSpPr>
          <p:cNvPr id="52" name="TextBox 4">
            <a:extLst>
              <a:ext uri="{FF2B5EF4-FFF2-40B4-BE49-F238E27FC236}">
                <a16:creationId xmlns:a16="http://schemas.microsoft.com/office/drawing/2014/main" id="{9909DD1B-4CC9-B2BB-3B18-208C947484F3}"/>
              </a:ext>
            </a:extLst>
          </p:cNvPr>
          <p:cNvSpPr txBox="1"/>
          <p:nvPr/>
        </p:nvSpPr>
        <p:spPr>
          <a:xfrm>
            <a:off x="323182" y="3168510"/>
            <a:ext cx="1005372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1">
                <a:solidFill>
                  <a:srgbClr val="0F172A"/>
                </a:solidFill>
              </a:defRPr>
            </a:pPr>
            <a:r>
              <a:rPr dirty="0"/>
              <a:t>Source</a:t>
            </a:r>
          </a:p>
          <a:p>
            <a:pPr algn="ctr">
              <a:defRPr sz="900">
                <a:solidFill>
                  <a:srgbClr val="0F172A"/>
                </a:solidFill>
              </a:defRPr>
            </a:pPr>
            <a:r>
              <a:rPr lang="en-US" dirty="0"/>
              <a:t>Boaz Barak’s Lab</a:t>
            </a:r>
            <a:endParaRPr dirty="0"/>
          </a:p>
        </p:txBody>
      </p:sp>
      <p:sp>
        <p:nvSpPr>
          <p:cNvPr id="54" name="TextBox 6">
            <a:extLst>
              <a:ext uri="{FF2B5EF4-FFF2-40B4-BE49-F238E27FC236}">
                <a16:creationId xmlns:a16="http://schemas.microsoft.com/office/drawing/2014/main" id="{E4033BC2-D8AE-BE7C-6770-DF138CF5A6A7}"/>
              </a:ext>
            </a:extLst>
          </p:cNvPr>
          <p:cNvSpPr txBox="1"/>
          <p:nvPr/>
        </p:nvSpPr>
        <p:spPr>
          <a:xfrm>
            <a:off x="1297679" y="3189521"/>
            <a:ext cx="173262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1">
                <a:solidFill>
                  <a:srgbClr val="0F172A"/>
                </a:solidFill>
              </a:defRPr>
            </a:pPr>
            <a:r>
              <a:rPr dirty="0"/>
              <a:t>Data Type</a:t>
            </a:r>
          </a:p>
          <a:p>
            <a:pPr algn="ctr">
              <a:defRPr sz="900">
                <a:solidFill>
                  <a:srgbClr val="0F172A"/>
                </a:solidFill>
              </a:defRPr>
            </a:pPr>
            <a:r>
              <a:rPr dirty="0"/>
              <a:t>Time-Series</a:t>
            </a:r>
            <a:r>
              <a:rPr lang="he-IL" dirty="0"/>
              <a:t> </a:t>
            </a:r>
            <a:r>
              <a:rPr dirty="0"/>
              <a:t>(Calcium Traces)</a:t>
            </a:r>
          </a:p>
        </p:txBody>
      </p:sp>
      <p:sp>
        <p:nvSpPr>
          <p:cNvPr id="56" name="TextBox 8">
            <a:extLst>
              <a:ext uri="{FF2B5EF4-FFF2-40B4-BE49-F238E27FC236}">
                <a16:creationId xmlns:a16="http://schemas.microsoft.com/office/drawing/2014/main" id="{B31AB5D9-9AA6-3F02-495B-29ABADF86D5B}"/>
              </a:ext>
            </a:extLst>
          </p:cNvPr>
          <p:cNvSpPr txBox="1"/>
          <p:nvPr/>
        </p:nvSpPr>
        <p:spPr>
          <a:xfrm>
            <a:off x="2948468" y="3189521"/>
            <a:ext cx="18765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1">
                <a:solidFill>
                  <a:srgbClr val="0F172A"/>
                </a:solidFill>
              </a:defRPr>
            </a:pPr>
            <a:r>
              <a:rPr dirty="0"/>
              <a:t>Dimensions</a:t>
            </a:r>
          </a:p>
          <a:p>
            <a:pPr algn="ctr">
              <a:defRPr sz="900">
                <a:solidFill>
                  <a:srgbClr val="0F172A"/>
                </a:solidFill>
              </a:defRPr>
            </a:pPr>
            <a:r>
              <a:rPr dirty="0"/>
              <a:t>810 Frames (15 min)</a:t>
            </a:r>
            <a:r>
              <a:rPr lang="en-US" dirty="0"/>
              <a:t> </a:t>
            </a:r>
            <a:r>
              <a:rPr dirty="0"/>
              <a:t>x 1000 ROIs</a:t>
            </a:r>
          </a:p>
        </p:txBody>
      </p:sp>
      <p:pic>
        <p:nvPicPr>
          <p:cNvPr id="1025" name="תמונה 1024">
            <a:extLst>
              <a:ext uri="{FF2B5EF4-FFF2-40B4-BE49-F238E27FC236}">
                <a16:creationId xmlns:a16="http://schemas.microsoft.com/office/drawing/2014/main" id="{0732597B-8D9A-BCD8-13D5-9CABC50716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69434" y1="45898" x2="69434" y2="45898"/>
                        <a14:foregroundMark x1="67285" y1="57617" x2="67285" y2="57617"/>
                        <a14:foregroundMark x1="56543" y1="68945" x2="56543" y2="68945"/>
                        <a14:foregroundMark x1="36523" y1="69238" x2="36523" y2="69238"/>
                        <a14:backgroundMark x1="63184" y1="44824" x2="63184" y2="44824"/>
                        <a14:backgroundMark x1="80469" y1="35938" x2="80469" y2="3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8075" y="-152966"/>
            <a:ext cx="1037449" cy="10374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B26D25-E1E1-5446-742F-347A50BC4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5">
            <a:extLst>
              <a:ext uri="{FF2B5EF4-FFF2-40B4-BE49-F238E27FC236}">
                <a16:creationId xmlns:a16="http://schemas.microsoft.com/office/drawing/2014/main" id="{3D58B0F8-1F5A-CDBD-B9D5-9B54E7BDA5AD}"/>
              </a:ext>
            </a:extLst>
          </p:cNvPr>
          <p:cNvSpPr/>
          <p:nvPr/>
        </p:nvSpPr>
        <p:spPr>
          <a:xfrm>
            <a:off x="354857" y="3614147"/>
            <a:ext cx="8564849" cy="1130873"/>
          </a:xfrm>
          <a:prstGeom prst="rect">
            <a:avLst/>
          </a:prstGeom>
          <a:solidFill>
            <a:srgbClr val="EFF6FF"/>
          </a:solidFill>
          <a:ln>
            <a:solidFill>
              <a:srgbClr val="BFDB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sz="3600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2B8C00A5-E48C-C926-281D-F5E30CE6A9BF}"/>
              </a:ext>
            </a:extLst>
          </p:cNvPr>
          <p:cNvSpPr/>
          <p:nvPr/>
        </p:nvSpPr>
        <p:spPr>
          <a:xfrm>
            <a:off x="354858" y="1983343"/>
            <a:ext cx="4077556" cy="1468219"/>
          </a:xfrm>
          <a:prstGeom prst="rect">
            <a:avLst/>
          </a:prstGeom>
          <a:solidFill>
            <a:srgbClr val="F3E8FF"/>
          </a:solidFill>
          <a:ln>
            <a:solidFill>
              <a:srgbClr val="DDD6F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/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E19A0F43-EA75-0987-44EB-4345149E1147}"/>
              </a:ext>
            </a:extLst>
          </p:cNvPr>
          <p:cNvSpPr/>
          <p:nvPr/>
        </p:nvSpPr>
        <p:spPr>
          <a:xfrm>
            <a:off x="354856" y="4967571"/>
            <a:ext cx="8564849" cy="10895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sz="36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46EBF4-D260-6934-3D5F-DFB531B17A4A}"/>
              </a:ext>
            </a:extLst>
          </p:cNvPr>
          <p:cNvSpPr/>
          <p:nvPr/>
        </p:nvSpPr>
        <p:spPr>
          <a:xfrm>
            <a:off x="-1431" y="9169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/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D81D5972-AA44-9FBD-CF7C-1DC1703B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563F-2C1B-3249-9D53-941F24B09A02}" type="datetime13">
              <a:rPr lang="he-IL" smtClean="0"/>
              <a:t>23/11/2025</a:t>
            </a:fld>
            <a:endParaRPr lang="en-US" dirty="0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B87E6D6F-757B-C7B8-3C04-9E646D717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E12B8DBF-7FFA-6775-8AF3-E22AA1972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0C54718-B4BE-8465-D594-D00246803003}"/>
              </a:ext>
            </a:extLst>
          </p:cNvPr>
          <p:cNvSpPr txBox="1"/>
          <p:nvPr/>
        </p:nvSpPr>
        <p:spPr>
          <a:xfrm>
            <a:off x="255792" y="104354"/>
            <a:ext cx="7772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Feasibility Analysis</a:t>
            </a:r>
          </a:p>
        </p:txBody>
      </p:sp>
      <p:graphicFrame>
        <p:nvGraphicFramePr>
          <p:cNvPr id="7" name="תרשים 6">
            <a:extLst>
              <a:ext uri="{FF2B5EF4-FFF2-40B4-BE49-F238E27FC236}">
                <a16:creationId xmlns:a16="http://schemas.microsoft.com/office/drawing/2014/main" id="{845C7DB7-FFDD-2BC7-A3DB-499A130792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4699671"/>
              </p:ext>
            </p:extLst>
          </p:nvPr>
        </p:nvGraphicFramePr>
        <p:xfrm>
          <a:off x="4306074" y="1949249"/>
          <a:ext cx="1625599" cy="17049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5116FF6A-C03C-D5E5-7BA1-755979B4B114}"/>
              </a:ext>
            </a:extLst>
          </p:cNvPr>
          <p:cNvSpPr txBox="1"/>
          <p:nvPr/>
        </p:nvSpPr>
        <p:spPr>
          <a:xfrm>
            <a:off x="354857" y="1949249"/>
            <a:ext cx="4238070" cy="14178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" sz="1600" b="1" dirty="0">
                <a:solidFill>
                  <a:srgbClr val="0F172A"/>
                </a:solidFill>
              </a:rPr>
              <a:t>Initial Data Exploration</a:t>
            </a:r>
          </a:p>
          <a:p>
            <a:pPr marL="0" lvl="1" indent="-285750"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Total Samples (ROIs): </a:t>
            </a:r>
            <a:r>
              <a:rPr lang="en" sz="1200" dirty="0">
                <a:solidFill>
                  <a:srgbClr val="475569"/>
                </a:solidFill>
              </a:rPr>
              <a:t>N</a:t>
            </a:r>
            <a:r>
              <a:rPr lang="he-IL" sz="1200" dirty="0">
                <a:solidFill>
                  <a:srgbClr val="475569"/>
                </a:solidFill>
              </a:rPr>
              <a:t> = </a:t>
            </a:r>
            <a:r>
              <a:rPr lang="en" sz="1200" dirty="0">
                <a:solidFill>
                  <a:srgbClr val="475569"/>
                </a:solidFill>
              </a:rPr>
              <a:t>4,600</a:t>
            </a:r>
          </a:p>
          <a:p>
            <a:pPr marL="0" lvl="1" indent="-285750"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Time Series Length:</a:t>
            </a:r>
            <a:r>
              <a:rPr lang="en" sz="1200" dirty="0">
                <a:solidFill>
                  <a:srgbClr val="475569"/>
                </a:solidFill>
              </a:rPr>
              <a:t> 810 frames (15 mins) @ 1.1s interval.</a:t>
            </a:r>
          </a:p>
          <a:p>
            <a:pPr marL="0" lvl="1" indent="-285750"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Key Event: </a:t>
            </a:r>
            <a:r>
              <a:rPr lang="en" sz="1200" dirty="0">
                <a:solidFill>
                  <a:srgbClr val="475569"/>
                </a:solidFill>
              </a:rPr>
              <a:t>Glutamate Injection at frame ~102.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9D1C54F1-5848-A6F8-44AF-40CC7FFA25C6}"/>
              </a:ext>
            </a:extLst>
          </p:cNvPr>
          <p:cNvSpPr txBox="1"/>
          <p:nvPr/>
        </p:nvSpPr>
        <p:spPr>
          <a:xfrm>
            <a:off x="354857" y="4927378"/>
            <a:ext cx="5576816" cy="108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" sz="1600" b="1" dirty="0"/>
              <a:t>Why is this Feasible?</a:t>
            </a:r>
          </a:p>
          <a:p>
            <a:pPr marL="171450" indent="-171450"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Scientific Validity: </a:t>
            </a:r>
            <a:r>
              <a:rPr lang="en" sz="1200" dirty="0">
                <a:solidFill>
                  <a:srgbClr val="475569"/>
                </a:solidFill>
              </a:rPr>
              <a:t>The "Fading" effect is a documented biological mechanism.</a:t>
            </a:r>
          </a:p>
          <a:p>
            <a:pPr marL="171450" indent="-171450" rtl="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Baseline Evidence: </a:t>
            </a:r>
            <a:r>
              <a:rPr lang="en" sz="1200" dirty="0">
                <a:solidFill>
                  <a:srgbClr val="475569"/>
                </a:solidFill>
              </a:rPr>
              <a:t>Baseline showed that even simple achieve partial separation.</a:t>
            </a:r>
          </a:p>
        </p:txBody>
      </p:sp>
      <p:graphicFrame>
        <p:nvGraphicFramePr>
          <p:cNvPr id="11" name="דיאגרמה 10">
            <a:extLst>
              <a:ext uri="{FF2B5EF4-FFF2-40B4-BE49-F238E27FC236}">
                <a16:creationId xmlns:a16="http://schemas.microsoft.com/office/drawing/2014/main" id="{84360CFB-DD89-BE5F-2EE7-5802456317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78317"/>
              </p:ext>
            </p:extLst>
          </p:nvPr>
        </p:nvGraphicFramePr>
        <p:xfrm>
          <a:off x="2451534" y="1039003"/>
          <a:ext cx="4238070" cy="731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3" name="Picture 2" descr="image">
            <a:extLst>
              <a:ext uri="{FF2B5EF4-FFF2-40B4-BE49-F238E27FC236}">
                <a16:creationId xmlns:a16="http://schemas.microsoft.com/office/drawing/2014/main" id="{9305AF0E-7651-D8BB-B74F-0BA62177F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1673" y="2006873"/>
            <a:ext cx="2988033" cy="1537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7C957373-33DF-7196-3991-0F808985BA5B}"/>
              </a:ext>
            </a:extLst>
          </p:cNvPr>
          <p:cNvSpPr txBox="1"/>
          <p:nvPr/>
        </p:nvSpPr>
        <p:spPr>
          <a:xfrm>
            <a:off x="354857" y="1076204"/>
            <a:ext cx="43434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200"/>
              </a:spcBef>
              <a:spcAft>
                <a:spcPts val="200"/>
              </a:spcAft>
              <a:buNone/>
            </a:pPr>
            <a:r>
              <a:rPr lang="en" sz="1600" b="1" dirty="0">
                <a:solidFill>
                  <a:srgbClr val="0F172A"/>
                </a:solidFill>
              </a:rPr>
              <a:t>Curation Pipeline:</a:t>
            </a:r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C90BD68D-074B-1A63-2D6D-BBDCA599C338}"/>
              </a:ext>
            </a:extLst>
          </p:cNvPr>
          <p:cNvSpPr txBox="1"/>
          <p:nvPr/>
        </p:nvSpPr>
        <p:spPr>
          <a:xfrm>
            <a:off x="354857" y="3553494"/>
            <a:ext cx="6779238" cy="108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" sz="1600" b="1" dirty="0">
                <a:solidFill>
                  <a:srgbClr val="0F172A"/>
                </a:solidFill>
              </a:rPr>
              <a:t>Our DS Innovation: Temporal Feature Engineering</a:t>
            </a:r>
          </a:p>
          <a:p>
            <a:pPr marL="457200" lvl="2" indent="-17145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Proposed Features</a:t>
            </a:r>
            <a:r>
              <a:rPr lang="en" sz="1200" dirty="0">
                <a:solidFill>
                  <a:srgbClr val="475569"/>
                </a:solidFill>
              </a:rPr>
              <a:t>: Decay Slope (rate of decline)</a:t>
            </a:r>
            <a:r>
              <a:rPr lang="en-US" sz="1200" dirty="0">
                <a:solidFill>
                  <a:srgbClr val="475569"/>
                </a:solidFill>
              </a:rPr>
              <a:t>, </a:t>
            </a:r>
            <a:r>
              <a:rPr lang="en" sz="1200" dirty="0">
                <a:solidFill>
                  <a:srgbClr val="475569"/>
                </a:solidFill>
              </a:rPr>
              <a:t>Early-vs-Late activity ratio, Stability across time.</a:t>
            </a:r>
          </a:p>
          <a:p>
            <a:pPr marL="457200" lvl="2" indent="-171450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Group-level split </a:t>
            </a:r>
            <a:r>
              <a:rPr lang="en" sz="1200" dirty="0">
                <a:solidFill>
                  <a:srgbClr val="475569"/>
                </a:solidFill>
              </a:rPr>
              <a:t>by animal to prevent data leakage.</a:t>
            </a:r>
          </a:p>
        </p:txBody>
      </p:sp>
      <p:pic>
        <p:nvPicPr>
          <p:cNvPr id="31" name="תמונה 30">
            <a:extLst>
              <a:ext uri="{FF2B5EF4-FFF2-40B4-BE49-F238E27FC236}">
                <a16:creationId xmlns:a16="http://schemas.microsoft.com/office/drawing/2014/main" id="{E7B01FDB-2ADA-01D0-D13B-7D7381DAFB0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foregroundMark x1="69434" y1="45898" x2="69434" y2="45898"/>
                        <a14:foregroundMark x1="67285" y1="57617" x2="67285" y2="57617"/>
                        <a14:foregroundMark x1="56543" y1="68945" x2="56543" y2="68945"/>
                        <a14:foregroundMark x1="36523" y1="69238" x2="36523" y2="69238"/>
                        <a14:backgroundMark x1="63184" y1="44824" x2="63184" y2="44824"/>
                        <a14:backgroundMark x1="80469" y1="35938" x2="80469" y2="3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8075" y="-152966"/>
            <a:ext cx="1037449" cy="103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469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3846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125286"/>
            <a:ext cx="7772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dirty="0"/>
              <a:t>Methodology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39930" y="4863062"/>
            <a:ext cx="7864137" cy="138781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639931" y="4907338"/>
            <a:ext cx="7864136" cy="12628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 sz="1200" b="1">
                <a:solidFill>
                  <a:srgbClr val="0F172A"/>
                </a:solidFill>
              </a:defRPr>
            </a:pPr>
            <a:r>
              <a:rPr lang="en" sz="1600" b="1" dirty="0"/>
              <a:t>Success Criteria</a:t>
            </a:r>
            <a:endParaRPr sz="160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  <a:latin typeface="Calibri"/>
              </a:rPr>
              <a:t>Quantitative</a:t>
            </a:r>
            <a:r>
              <a:rPr lang="he-IL" sz="1200" b="1" dirty="0">
                <a:solidFill>
                  <a:srgbClr val="475569"/>
                </a:solidFill>
                <a:latin typeface="Calibri"/>
              </a:rPr>
              <a:t>:</a:t>
            </a:r>
            <a:r>
              <a:rPr lang="en-US" sz="1200" b="1" dirty="0">
                <a:solidFill>
                  <a:srgbClr val="475569"/>
                </a:solidFill>
                <a:latin typeface="Calibri"/>
              </a:rPr>
              <a:t> 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Improvement over the static baseline.</a:t>
            </a:r>
            <a:endParaRPr lang="en-US" sz="1200" dirty="0">
              <a:solidFill>
                <a:srgbClr val="475569"/>
              </a:solidFill>
              <a:latin typeface="Calibri"/>
            </a:endParaRPr>
          </a:p>
          <a:p>
            <a:pPr lvl="2">
              <a:lnSpc>
                <a:spcPct val="150000"/>
              </a:lnSpc>
            </a:pPr>
            <a:r>
              <a:rPr lang="en-US" sz="1200" dirty="0">
                <a:solidFill>
                  <a:srgbClr val="475569"/>
                </a:solidFill>
                <a:latin typeface="Calibri"/>
              </a:rPr>
              <a:t>    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Better generalization across animals in group-based test splits.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  <a:latin typeface="Calibri"/>
              </a:rPr>
              <a:t>Qualitative</a:t>
            </a:r>
            <a:r>
              <a:rPr lang="he-IL" sz="1200" b="1" dirty="0">
                <a:solidFill>
                  <a:srgbClr val="475569"/>
                </a:solidFill>
                <a:latin typeface="Calibri"/>
              </a:rPr>
              <a:t>: </a:t>
            </a:r>
            <a:r>
              <a:rPr lang="en" sz="1200" b="1" dirty="0">
                <a:solidFill>
                  <a:srgbClr val="475569"/>
                </a:solidFill>
                <a:latin typeface="Calibri"/>
              </a:rPr>
              <a:t> 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Identification of </a:t>
            </a:r>
            <a:r>
              <a:rPr lang="en" sz="1200" b="1" dirty="0">
                <a:solidFill>
                  <a:srgbClr val="475569"/>
                </a:solidFill>
                <a:latin typeface="Calibri"/>
              </a:rPr>
              <a:t>new</a:t>
            </a:r>
            <a:r>
              <a:rPr lang="en" sz="1200" dirty="0">
                <a:solidFill>
                  <a:srgbClr val="475569"/>
                </a:solidFill>
                <a:latin typeface="Calibri"/>
              </a:rPr>
              <a:t> temporal features that capture the fading signature.</a:t>
            </a:r>
          </a:p>
        </p:txBody>
      </p:sp>
      <p:sp>
        <p:nvSpPr>
          <p:cNvPr id="16" name="תיבת טקסט 15">
            <a:extLst>
              <a:ext uri="{FF2B5EF4-FFF2-40B4-BE49-F238E27FC236}">
                <a16:creationId xmlns:a16="http://schemas.microsoft.com/office/drawing/2014/main" id="{942389C9-FAC0-A26A-6100-0D212AEB42F6}"/>
              </a:ext>
            </a:extLst>
          </p:cNvPr>
          <p:cNvSpPr txBox="1"/>
          <p:nvPr/>
        </p:nvSpPr>
        <p:spPr>
          <a:xfrm>
            <a:off x="457200" y="856806"/>
            <a:ext cx="46177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" sz="1600" b="1" dirty="0"/>
              <a:t>Project Work Plan</a:t>
            </a:r>
            <a:endParaRPr lang="en" sz="16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3D0BB6FB-F76C-DD04-94D8-9E14D7BD8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2674C-8C3B-884E-BDB8-C58B6C07EE60}" type="datetime13">
              <a:rPr lang="he-IL" smtClean="0"/>
              <a:t>23/11/2025</a:t>
            </a:fld>
            <a:endParaRPr lang="en-US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0492CC2B-35C4-9D95-4199-8A470E307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64F9565C-D9F5-4445-F4F8-9D30F39FB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  <p:sp>
        <p:nvSpPr>
          <p:cNvPr id="25" name="TextBox 4">
            <a:extLst>
              <a:ext uri="{FF2B5EF4-FFF2-40B4-BE49-F238E27FC236}">
                <a16:creationId xmlns:a16="http://schemas.microsoft.com/office/drawing/2014/main" id="{90C10132-83B6-B577-4596-123BA50C74B3}"/>
              </a:ext>
            </a:extLst>
          </p:cNvPr>
          <p:cNvSpPr txBox="1"/>
          <p:nvPr/>
        </p:nvSpPr>
        <p:spPr>
          <a:xfrm>
            <a:off x="1890377" y="1995364"/>
            <a:ext cx="19594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Combine</a:t>
            </a:r>
            <a:r>
              <a:rPr lang="en" sz="1200" dirty="0">
                <a:solidFill>
                  <a:srgbClr val="475569"/>
                </a:solidFill>
              </a:rPr>
              <a:t> the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Standardize</a:t>
            </a:r>
            <a:endParaRPr lang="en" sz="1200" dirty="0">
              <a:solidFill>
                <a:srgbClr val="475569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Map</a:t>
            </a:r>
            <a:r>
              <a:rPr lang="en" sz="1200" dirty="0">
                <a:solidFill>
                  <a:srgbClr val="475569"/>
                </a:solidFill>
              </a:rPr>
              <a:t> each ROI to 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EDA</a:t>
            </a:r>
          </a:p>
        </p:txBody>
      </p:sp>
      <p:sp>
        <p:nvSpPr>
          <p:cNvPr id="27" name="TextBox 6">
            <a:extLst>
              <a:ext uri="{FF2B5EF4-FFF2-40B4-BE49-F238E27FC236}">
                <a16:creationId xmlns:a16="http://schemas.microsoft.com/office/drawing/2014/main" id="{1A871FE8-EAA1-D16F-4380-D49ACCB6331A}"/>
              </a:ext>
            </a:extLst>
          </p:cNvPr>
          <p:cNvSpPr txBox="1"/>
          <p:nvPr/>
        </p:nvSpPr>
        <p:spPr>
          <a:xfrm>
            <a:off x="1833531" y="3754369"/>
            <a:ext cx="18650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Extract</a:t>
            </a:r>
            <a:r>
              <a:rPr lang="en" sz="1200" dirty="0">
                <a:solidFill>
                  <a:srgbClr val="475569"/>
                </a:solidFill>
              </a:rPr>
              <a:t> interpretable temporal descriptors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rgbClr val="475569"/>
                </a:solidFill>
              </a:rPr>
              <a:t>Group-based test &amp; split.</a:t>
            </a:r>
          </a:p>
        </p:txBody>
      </p:sp>
      <p:sp>
        <p:nvSpPr>
          <p:cNvPr id="29" name="TextBox 8">
            <a:extLst>
              <a:ext uri="{FF2B5EF4-FFF2-40B4-BE49-F238E27FC236}">
                <a16:creationId xmlns:a16="http://schemas.microsoft.com/office/drawing/2014/main" id="{C655F8F8-7E36-3718-DBE8-74B43E7B90DF}"/>
              </a:ext>
            </a:extLst>
          </p:cNvPr>
          <p:cNvSpPr txBox="1"/>
          <p:nvPr/>
        </p:nvSpPr>
        <p:spPr>
          <a:xfrm>
            <a:off x="4798630" y="3754369"/>
            <a:ext cx="19195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Train</a:t>
            </a:r>
            <a:r>
              <a:rPr lang="en" sz="1200" dirty="0">
                <a:solidFill>
                  <a:srgbClr val="475569"/>
                </a:solidFill>
              </a:rPr>
              <a:t> baseline models using static features.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b="1" dirty="0">
                <a:solidFill>
                  <a:srgbClr val="475569"/>
                </a:solidFill>
              </a:rPr>
              <a:t>Train</a:t>
            </a:r>
            <a:r>
              <a:rPr lang="en" sz="1200" dirty="0">
                <a:solidFill>
                  <a:srgbClr val="475569"/>
                </a:solidFill>
              </a:rPr>
              <a:t> temporal-feature models (comparison).</a:t>
            </a:r>
          </a:p>
        </p:txBody>
      </p:sp>
      <p:sp>
        <p:nvSpPr>
          <p:cNvPr id="31" name="TextBox 8">
            <a:extLst>
              <a:ext uri="{FF2B5EF4-FFF2-40B4-BE49-F238E27FC236}">
                <a16:creationId xmlns:a16="http://schemas.microsoft.com/office/drawing/2014/main" id="{AC78B6D5-64A4-1F71-E759-B1FFC14BAAE3}"/>
              </a:ext>
            </a:extLst>
          </p:cNvPr>
          <p:cNvSpPr txBox="1"/>
          <p:nvPr/>
        </p:nvSpPr>
        <p:spPr>
          <a:xfrm>
            <a:off x="4944038" y="1196525"/>
            <a:ext cx="15496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rgbClr val="475569"/>
                </a:solidFill>
              </a:rPr>
              <a:t>Metrics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rgbClr val="475569"/>
                </a:solidFill>
              </a:rPr>
              <a:t>interpretability</a:t>
            </a:r>
          </a:p>
        </p:txBody>
      </p:sp>
      <p:pic>
        <p:nvPicPr>
          <p:cNvPr id="32" name="תמונה 31">
            <a:extLst>
              <a:ext uri="{FF2B5EF4-FFF2-40B4-BE49-F238E27FC236}">
                <a16:creationId xmlns:a16="http://schemas.microsoft.com/office/drawing/2014/main" id="{129A2ED6-B415-5C09-7C31-ABAFB8C4E8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9434" y1="45898" x2="69434" y2="45898"/>
                        <a14:foregroundMark x1="67285" y1="57617" x2="67285" y2="57617"/>
                        <a14:foregroundMark x1="56543" y1="68945" x2="56543" y2="68945"/>
                        <a14:foregroundMark x1="36523" y1="69238" x2="36523" y2="69238"/>
                        <a14:backgroundMark x1="63184" y1="44824" x2="63184" y2="44824"/>
                        <a14:backgroundMark x1="80469" y1="35938" x2="80469" y2="3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8075" y="-152966"/>
            <a:ext cx="1037449" cy="1037449"/>
          </a:xfrm>
          <a:prstGeom prst="rect">
            <a:avLst/>
          </a:prstGeom>
        </p:spPr>
      </p:pic>
      <p:grpSp>
        <p:nvGrpSpPr>
          <p:cNvPr id="4" name="Group 2">
            <a:extLst>
              <a:ext uri="{FF2B5EF4-FFF2-40B4-BE49-F238E27FC236}">
                <a16:creationId xmlns:a16="http://schemas.microsoft.com/office/drawing/2014/main" id="{5BA437EF-14B2-DF2B-EB81-12C913A2D20A}"/>
              </a:ext>
            </a:extLst>
          </p:cNvPr>
          <p:cNvGrpSpPr/>
          <p:nvPr/>
        </p:nvGrpSpPr>
        <p:grpSpPr>
          <a:xfrm>
            <a:off x="5430837" y="3210113"/>
            <a:ext cx="1553267" cy="508644"/>
            <a:chOff x="0" y="0"/>
            <a:chExt cx="818182" cy="267928"/>
          </a:xfrm>
        </p:grpSpPr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38105CF9-C617-E36B-4A55-7F9E1EBDC734}"/>
                </a:ext>
              </a:extLst>
            </p:cNvPr>
            <p:cNvSpPr/>
            <p:nvPr/>
          </p:nvSpPr>
          <p:spPr>
            <a:xfrm>
              <a:off x="0" y="0"/>
              <a:ext cx="818182" cy="267928"/>
            </a:xfrm>
            <a:custGeom>
              <a:avLst/>
              <a:gdLst/>
              <a:ahLst/>
              <a:cxnLst/>
              <a:rect l="l" t="t" r="r" b="b"/>
              <a:pathLst>
                <a:path w="818182" h="267928">
                  <a:moveTo>
                    <a:pt x="0" y="0"/>
                  </a:moveTo>
                  <a:lnTo>
                    <a:pt x="818182" y="0"/>
                  </a:lnTo>
                  <a:lnTo>
                    <a:pt x="818182" y="267928"/>
                  </a:lnTo>
                  <a:lnTo>
                    <a:pt x="0" y="267928"/>
                  </a:lnTo>
                  <a:close/>
                </a:path>
              </a:pathLst>
            </a:custGeom>
            <a:solidFill>
              <a:srgbClr val="DFE1E6"/>
            </a:solidFill>
          </p:spPr>
          <p:txBody>
            <a:bodyPr/>
            <a:lstStyle/>
            <a:p>
              <a:endParaRPr lang="en-IL" sz="900" dirty="0">
                <a:latin typeface="+mj-lt"/>
              </a:endParaRPr>
            </a:p>
          </p:txBody>
        </p:sp>
        <p:sp>
          <p:nvSpPr>
            <p:cNvPr id="6" name="TextBox 4">
              <a:extLst>
                <a:ext uri="{FF2B5EF4-FFF2-40B4-BE49-F238E27FC236}">
                  <a16:creationId xmlns:a16="http://schemas.microsoft.com/office/drawing/2014/main" id="{6D16115D-0A19-E27A-62E2-951471E00BC1}"/>
                </a:ext>
              </a:extLst>
            </p:cNvPr>
            <p:cNvSpPr txBox="1"/>
            <p:nvPr/>
          </p:nvSpPr>
          <p:spPr>
            <a:xfrm>
              <a:off x="0" y="-28575"/>
              <a:ext cx="818182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pic>
        <p:nvPicPr>
          <p:cNvPr id="7" name="Picture 5">
            <a:extLst>
              <a:ext uri="{FF2B5EF4-FFF2-40B4-BE49-F238E27FC236}">
                <a16:creationId xmlns:a16="http://schemas.microsoft.com/office/drawing/2014/main" id="{25B47450-5C07-9F94-1D52-73DE201EC6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205553" y="1472403"/>
            <a:ext cx="2450568" cy="2450568"/>
          </a:xfrm>
          <a:prstGeom prst="rect">
            <a:avLst/>
          </a:prstGeom>
        </p:spPr>
      </p:pic>
      <p:grpSp>
        <p:nvGrpSpPr>
          <p:cNvPr id="8" name="Group 6">
            <a:extLst>
              <a:ext uri="{FF2B5EF4-FFF2-40B4-BE49-F238E27FC236}">
                <a16:creationId xmlns:a16="http://schemas.microsoft.com/office/drawing/2014/main" id="{2DF3EC8A-00D8-96A8-1F8F-DE3804F747FA}"/>
              </a:ext>
            </a:extLst>
          </p:cNvPr>
          <p:cNvGrpSpPr/>
          <p:nvPr/>
        </p:nvGrpSpPr>
        <p:grpSpPr>
          <a:xfrm>
            <a:off x="282272" y="3210113"/>
            <a:ext cx="5148565" cy="508644"/>
            <a:chOff x="0" y="0"/>
            <a:chExt cx="2582108" cy="267928"/>
          </a:xfrm>
        </p:grpSpPr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BB8911CF-AE40-3302-1678-B8DA9FE26226}"/>
                </a:ext>
              </a:extLst>
            </p:cNvPr>
            <p:cNvSpPr/>
            <p:nvPr/>
          </p:nvSpPr>
          <p:spPr>
            <a:xfrm>
              <a:off x="0" y="0"/>
              <a:ext cx="2582108" cy="267928"/>
            </a:xfrm>
            <a:custGeom>
              <a:avLst/>
              <a:gdLst/>
              <a:ahLst/>
              <a:cxnLst/>
              <a:rect l="l" t="t" r="r" b="b"/>
              <a:pathLst>
                <a:path w="2582108" h="267928">
                  <a:moveTo>
                    <a:pt x="0" y="0"/>
                  </a:moveTo>
                  <a:lnTo>
                    <a:pt x="2582108" y="0"/>
                  </a:lnTo>
                  <a:lnTo>
                    <a:pt x="2582108" y="267928"/>
                  </a:lnTo>
                  <a:lnTo>
                    <a:pt x="0" y="267928"/>
                  </a:lnTo>
                  <a:close/>
                </a:path>
              </a:pathLst>
            </a:custGeom>
            <a:solidFill>
              <a:srgbClr val="C1C7D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10" name="TextBox 8">
              <a:extLst>
                <a:ext uri="{FF2B5EF4-FFF2-40B4-BE49-F238E27FC236}">
                  <a16:creationId xmlns:a16="http://schemas.microsoft.com/office/drawing/2014/main" id="{B7A01AF5-D5CD-7DB8-6E18-4E6A668842DA}"/>
                </a:ext>
              </a:extLst>
            </p:cNvPr>
            <p:cNvSpPr txBox="1"/>
            <p:nvPr/>
          </p:nvSpPr>
          <p:spPr>
            <a:xfrm>
              <a:off x="0" y="-28575"/>
              <a:ext cx="2582108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11" name="Group 9">
            <a:extLst>
              <a:ext uri="{FF2B5EF4-FFF2-40B4-BE49-F238E27FC236}">
                <a16:creationId xmlns:a16="http://schemas.microsoft.com/office/drawing/2014/main" id="{2E14369F-3DE8-B4B0-9854-12375460C160}"/>
              </a:ext>
            </a:extLst>
          </p:cNvPr>
          <p:cNvGrpSpPr/>
          <p:nvPr/>
        </p:nvGrpSpPr>
        <p:grpSpPr>
          <a:xfrm>
            <a:off x="4323870" y="2697687"/>
            <a:ext cx="735013" cy="276941"/>
            <a:chOff x="0" y="0"/>
            <a:chExt cx="600197" cy="226144"/>
          </a:xfrm>
        </p:grpSpPr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0D325BEC-1751-4C7A-6C39-90F4B0B09C75}"/>
                </a:ext>
              </a:extLst>
            </p:cNvPr>
            <p:cNvSpPr/>
            <p:nvPr/>
          </p:nvSpPr>
          <p:spPr>
            <a:xfrm>
              <a:off x="0" y="0"/>
              <a:ext cx="600197" cy="226144"/>
            </a:xfrm>
            <a:custGeom>
              <a:avLst/>
              <a:gdLst/>
              <a:ahLst/>
              <a:cxnLst/>
              <a:rect l="l" t="t" r="r" b="b"/>
              <a:pathLst>
                <a:path w="600197" h="226144">
                  <a:moveTo>
                    <a:pt x="300099" y="226144"/>
                  </a:moveTo>
                  <a:lnTo>
                    <a:pt x="600197" y="0"/>
                  </a:lnTo>
                  <a:lnTo>
                    <a:pt x="0" y="0"/>
                  </a:lnTo>
                  <a:lnTo>
                    <a:pt x="300099" y="226144"/>
                  </a:lnTo>
                  <a:close/>
                </a:path>
              </a:pathLst>
            </a:custGeom>
            <a:solidFill>
              <a:srgbClr val="C1C7D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B5062CE2-F8D2-0190-2187-AC7DFA113526}"/>
                </a:ext>
              </a:extLst>
            </p:cNvPr>
            <p:cNvSpPr txBox="1"/>
            <p:nvPr/>
          </p:nvSpPr>
          <p:spPr>
            <a:xfrm>
              <a:off x="93781" y="-12422"/>
              <a:ext cx="412636" cy="133571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17" name="Group 12">
            <a:extLst>
              <a:ext uri="{FF2B5EF4-FFF2-40B4-BE49-F238E27FC236}">
                <a16:creationId xmlns:a16="http://schemas.microsoft.com/office/drawing/2014/main" id="{7CC0DF72-4BB6-6593-6397-39AFEC40CD74}"/>
              </a:ext>
            </a:extLst>
          </p:cNvPr>
          <p:cNvGrpSpPr/>
          <p:nvPr/>
        </p:nvGrpSpPr>
        <p:grpSpPr>
          <a:xfrm>
            <a:off x="425145" y="3155865"/>
            <a:ext cx="1190629" cy="562892"/>
            <a:chOff x="-176100" y="-28575"/>
            <a:chExt cx="627162" cy="296503"/>
          </a:xfrm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19D3823-D851-3638-33F4-680FC0D06780}"/>
                </a:ext>
              </a:extLst>
            </p:cNvPr>
            <p:cNvSpPr/>
            <p:nvPr/>
          </p:nvSpPr>
          <p:spPr>
            <a:xfrm>
              <a:off x="-176099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4B7C2"/>
            </a:solidFill>
          </p:spPr>
          <p:txBody>
            <a:bodyPr/>
            <a:lstStyle/>
            <a:p>
              <a:endParaRPr lang="en-IL" sz="1000">
                <a:latin typeface="+mj-lt"/>
              </a:endParaRPr>
            </a:p>
          </p:txBody>
        </p:sp>
        <p:sp>
          <p:nvSpPr>
            <p:cNvPr id="20" name="TextBox 14">
              <a:extLst>
                <a:ext uri="{FF2B5EF4-FFF2-40B4-BE49-F238E27FC236}">
                  <a16:creationId xmlns:a16="http://schemas.microsoft.com/office/drawing/2014/main" id="{FB5ED7BA-A94D-D38E-9670-C39C2B11E291}"/>
                </a:ext>
              </a:extLst>
            </p:cNvPr>
            <p:cNvSpPr txBox="1"/>
            <p:nvPr/>
          </p:nvSpPr>
          <p:spPr>
            <a:xfrm>
              <a:off x="-17610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r>
                <a:rPr lang="en-US" sz="1000" b="1" dirty="0">
                  <a:solidFill>
                    <a:srgbClr val="DFE1E6"/>
                  </a:solidFill>
                  <a:latin typeface="+mj-lt"/>
                  <a:ea typeface="Open Sans Bold"/>
                  <a:cs typeface="Open Sans Bold"/>
                  <a:sym typeface="Open Sans Bold"/>
                </a:rPr>
                <a:t>Business Understanding</a:t>
              </a:r>
            </a:p>
          </p:txBody>
        </p:sp>
      </p:grpSp>
      <p:grpSp>
        <p:nvGrpSpPr>
          <p:cNvPr id="33" name="Group 15">
            <a:extLst>
              <a:ext uri="{FF2B5EF4-FFF2-40B4-BE49-F238E27FC236}">
                <a16:creationId xmlns:a16="http://schemas.microsoft.com/office/drawing/2014/main" id="{C1764176-93E7-5939-031D-1B262538C466}"/>
              </a:ext>
            </a:extLst>
          </p:cNvPr>
          <p:cNvGrpSpPr/>
          <p:nvPr/>
        </p:nvGrpSpPr>
        <p:grpSpPr>
          <a:xfrm>
            <a:off x="2132488" y="3210113"/>
            <a:ext cx="1190625" cy="508644"/>
            <a:chOff x="0" y="0"/>
            <a:chExt cx="627160" cy="267928"/>
          </a:xfrm>
        </p:grpSpPr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419A4BBC-697F-F3A9-C23B-499A66E22FBF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097A0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35" name="TextBox 17">
              <a:extLst>
                <a:ext uri="{FF2B5EF4-FFF2-40B4-BE49-F238E27FC236}">
                  <a16:creationId xmlns:a16="http://schemas.microsoft.com/office/drawing/2014/main" id="{41E786CD-5BE4-25D8-BBC1-B1535145FBFF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36" name="Group 18">
            <a:extLst>
              <a:ext uri="{FF2B5EF4-FFF2-40B4-BE49-F238E27FC236}">
                <a16:creationId xmlns:a16="http://schemas.microsoft.com/office/drawing/2014/main" id="{50D19ABB-0895-C42B-270E-93D3BDC7C7A3}"/>
              </a:ext>
            </a:extLst>
          </p:cNvPr>
          <p:cNvGrpSpPr/>
          <p:nvPr/>
        </p:nvGrpSpPr>
        <p:grpSpPr>
          <a:xfrm>
            <a:off x="3635072" y="3210113"/>
            <a:ext cx="1190625" cy="508644"/>
            <a:chOff x="0" y="0"/>
            <a:chExt cx="627160" cy="267928"/>
          </a:xfrm>
        </p:grpSpPr>
        <p:sp>
          <p:nvSpPr>
            <p:cNvPr id="37" name="Freeform 19">
              <a:extLst>
                <a:ext uri="{FF2B5EF4-FFF2-40B4-BE49-F238E27FC236}">
                  <a16:creationId xmlns:a16="http://schemas.microsoft.com/office/drawing/2014/main" id="{92D6C94C-F551-CF52-DF8C-FACFA9F42DDB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071B6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38" name="TextBox 20">
              <a:extLst>
                <a:ext uri="{FF2B5EF4-FFF2-40B4-BE49-F238E27FC236}">
                  <a16:creationId xmlns:a16="http://schemas.microsoft.com/office/drawing/2014/main" id="{4B16EDFC-7FB1-79DF-58F4-DB021CF2D01C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39" name="Group 21">
            <a:extLst>
              <a:ext uri="{FF2B5EF4-FFF2-40B4-BE49-F238E27FC236}">
                <a16:creationId xmlns:a16="http://schemas.microsoft.com/office/drawing/2014/main" id="{51CAF14C-E687-79A8-B75B-69F79F00EBD6}"/>
              </a:ext>
            </a:extLst>
          </p:cNvPr>
          <p:cNvGrpSpPr/>
          <p:nvPr/>
        </p:nvGrpSpPr>
        <p:grpSpPr>
          <a:xfrm>
            <a:off x="7390097" y="3210113"/>
            <a:ext cx="1333500" cy="508644"/>
            <a:chOff x="0" y="0"/>
            <a:chExt cx="702420" cy="267928"/>
          </a:xfrm>
        </p:grpSpPr>
        <p:sp>
          <p:nvSpPr>
            <p:cNvPr id="40" name="Freeform 22">
              <a:extLst>
                <a:ext uri="{FF2B5EF4-FFF2-40B4-BE49-F238E27FC236}">
                  <a16:creationId xmlns:a16="http://schemas.microsoft.com/office/drawing/2014/main" id="{0FD65C95-193A-BA3B-4B15-D93DD95CDF50}"/>
                </a:ext>
              </a:extLst>
            </p:cNvPr>
            <p:cNvSpPr/>
            <p:nvPr/>
          </p:nvSpPr>
          <p:spPr>
            <a:xfrm>
              <a:off x="0" y="0"/>
              <a:ext cx="702420" cy="267928"/>
            </a:xfrm>
            <a:custGeom>
              <a:avLst/>
              <a:gdLst/>
              <a:ahLst/>
              <a:cxnLst/>
              <a:rect l="l" t="t" r="r" b="b"/>
              <a:pathLst>
                <a:path w="702420" h="267928">
                  <a:moveTo>
                    <a:pt x="133964" y="0"/>
                  </a:moveTo>
                  <a:lnTo>
                    <a:pt x="568456" y="0"/>
                  </a:lnTo>
                  <a:cubicBezTo>
                    <a:pt x="642442" y="0"/>
                    <a:pt x="702420" y="59978"/>
                    <a:pt x="702420" y="133964"/>
                  </a:cubicBezTo>
                  <a:lnTo>
                    <a:pt x="702420" y="133964"/>
                  </a:lnTo>
                  <a:cubicBezTo>
                    <a:pt x="702420" y="207950"/>
                    <a:pt x="642442" y="267928"/>
                    <a:pt x="568456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4B7C2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41" name="TextBox 23">
              <a:extLst>
                <a:ext uri="{FF2B5EF4-FFF2-40B4-BE49-F238E27FC236}">
                  <a16:creationId xmlns:a16="http://schemas.microsoft.com/office/drawing/2014/main" id="{D6F9C620-2858-066D-89D5-5921B8FB3871}"/>
                </a:ext>
              </a:extLst>
            </p:cNvPr>
            <p:cNvSpPr txBox="1"/>
            <p:nvPr/>
          </p:nvSpPr>
          <p:spPr>
            <a:xfrm>
              <a:off x="0" y="-28575"/>
              <a:ext cx="70242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grpSp>
        <p:nvGrpSpPr>
          <p:cNvPr id="42" name="Group 24">
            <a:extLst>
              <a:ext uri="{FF2B5EF4-FFF2-40B4-BE49-F238E27FC236}">
                <a16:creationId xmlns:a16="http://schemas.microsoft.com/office/drawing/2014/main" id="{AC72D13A-BCC6-A06B-D41C-5C06AB13CD0D}"/>
              </a:ext>
            </a:extLst>
          </p:cNvPr>
          <p:cNvGrpSpPr/>
          <p:nvPr/>
        </p:nvGrpSpPr>
        <p:grpSpPr>
          <a:xfrm rot="-5400000">
            <a:off x="6728313" y="3325965"/>
            <a:ext cx="735013" cy="276941"/>
            <a:chOff x="0" y="0"/>
            <a:chExt cx="600197" cy="226144"/>
          </a:xfrm>
        </p:grpSpPr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045AD48F-19A1-DB89-F117-E290B6368B98}"/>
                </a:ext>
              </a:extLst>
            </p:cNvPr>
            <p:cNvSpPr/>
            <p:nvPr/>
          </p:nvSpPr>
          <p:spPr>
            <a:xfrm>
              <a:off x="0" y="0"/>
              <a:ext cx="600197" cy="226144"/>
            </a:xfrm>
            <a:custGeom>
              <a:avLst/>
              <a:gdLst/>
              <a:ahLst/>
              <a:cxnLst/>
              <a:rect l="l" t="t" r="r" b="b"/>
              <a:pathLst>
                <a:path w="600197" h="226144">
                  <a:moveTo>
                    <a:pt x="300099" y="226144"/>
                  </a:moveTo>
                  <a:lnTo>
                    <a:pt x="600197" y="0"/>
                  </a:lnTo>
                  <a:lnTo>
                    <a:pt x="0" y="0"/>
                  </a:lnTo>
                  <a:lnTo>
                    <a:pt x="300099" y="226144"/>
                  </a:lnTo>
                  <a:close/>
                </a:path>
              </a:pathLst>
            </a:custGeom>
            <a:solidFill>
              <a:srgbClr val="DFE1E6"/>
            </a:solidFill>
          </p:spPr>
          <p:txBody>
            <a:bodyPr/>
            <a:lstStyle/>
            <a:p>
              <a:endParaRPr lang="en-IL" sz="900" dirty="0">
                <a:latin typeface="+mj-lt"/>
              </a:endParaRPr>
            </a:p>
          </p:txBody>
        </p:sp>
        <p:sp>
          <p:nvSpPr>
            <p:cNvPr id="44" name="TextBox 26">
              <a:extLst>
                <a:ext uri="{FF2B5EF4-FFF2-40B4-BE49-F238E27FC236}">
                  <a16:creationId xmlns:a16="http://schemas.microsoft.com/office/drawing/2014/main" id="{7AAE3ED3-635F-4349-03B2-5A983922A273}"/>
                </a:ext>
              </a:extLst>
            </p:cNvPr>
            <p:cNvSpPr txBox="1"/>
            <p:nvPr/>
          </p:nvSpPr>
          <p:spPr>
            <a:xfrm>
              <a:off x="93781" y="-12422"/>
              <a:ext cx="412636" cy="133571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endParaRPr sz="900">
                <a:latin typeface="+mj-lt"/>
              </a:endParaRPr>
            </a:p>
          </p:txBody>
        </p:sp>
      </p:grpSp>
      <p:sp>
        <p:nvSpPr>
          <p:cNvPr id="46" name="TextBox 29">
            <a:extLst>
              <a:ext uri="{FF2B5EF4-FFF2-40B4-BE49-F238E27FC236}">
                <a16:creationId xmlns:a16="http://schemas.microsoft.com/office/drawing/2014/main" id="{5CC98C3B-4BD5-CD11-6199-4109FC46DE0E}"/>
              </a:ext>
            </a:extLst>
          </p:cNvPr>
          <p:cNvSpPr txBox="1"/>
          <p:nvPr/>
        </p:nvSpPr>
        <p:spPr>
          <a:xfrm>
            <a:off x="2255745" y="3381315"/>
            <a:ext cx="944111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 dirty="0">
                <a:solidFill>
                  <a:srgbClr val="FFFFFF"/>
                </a:solidFill>
                <a:latin typeface="+mj-lt"/>
                <a:ea typeface="Open Sans Bold"/>
                <a:cs typeface="Open Sans Bold"/>
                <a:sym typeface="Open Sans Bold"/>
              </a:rPr>
              <a:t>Data Preparation</a:t>
            </a:r>
          </a:p>
        </p:txBody>
      </p:sp>
      <p:sp>
        <p:nvSpPr>
          <p:cNvPr id="47" name="TextBox 30">
            <a:extLst>
              <a:ext uri="{FF2B5EF4-FFF2-40B4-BE49-F238E27FC236}">
                <a16:creationId xmlns:a16="http://schemas.microsoft.com/office/drawing/2014/main" id="{B9168496-BDC0-EAA4-3CE3-BB357BED27A5}"/>
              </a:ext>
            </a:extLst>
          </p:cNvPr>
          <p:cNvSpPr txBox="1"/>
          <p:nvPr/>
        </p:nvSpPr>
        <p:spPr>
          <a:xfrm>
            <a:off x="3939872" y="3335848"/>
            <a:ext cx="588556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 dirty="0">
                <a:solidFill>
                  <a:srgbClr val="FFFFFF"/>
                </a:solidFill>
                <a:latin typeface="+mj-lt"/>
                <a:ea typeface="Open Sans Bold"/>
                <a:cs typeface="Open Sans Bold"/>
                <a:sym typeface="Open Sans Bold"/>
              </a:rPr>
              <a:t>Model Selection</a:t>
            </a:r>
          </a:p>
        </p:txBody>
      </p:sp>
      <p:sp>
        <p:nvSpPr>
          <p:cNvPr id="48" name="TextBox 31">
            <a:extLst>
              <a:ext uri="{FF2B5EF4-FFF2-40B4-BE49-F238E27FC236}">
                <a16:creationId xmlns:a16="http://schemas.microsoft.com/office/drawing/2014/main" id="{0A69C2B0-323A-9E00-1433-1EBD573E4FF4}"/>
              </a:ext>
            </a:extLst>
          </p:cNvPr>
          <p:cNvSpPr txBox="1"/>
          <p:nvPr/>
        </p:nvSpPr>
        <p:spPr>
          <a:xfrm>
            <a:off x="7762570" y="3402523"/>
            <a:ext cx="588556" cy="1410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000" b="1">
                <a:solidFill>
                  <a:srgbClr val="F5F5F5"/>
                </a:solidFill>
                <a:latin typeface="+mj-lt"/>
                <a:ea typeface="Open Sans Bold"/>
                <a:cs typeface="Open Sans Bold"/>
                <a:sym typeface="Open Sans Bold"/>
              </a:rPr>
              <a:t>Finishers</a:t>
            </a:r>
          </a:p>
        </p:txBody>
      </p:sp>
      <p:sp>
        <p:nvSpPr>
          <p:cNvPr id="49" name="TextBox 32">
            <a:extLst>
              <a:ext uri="{FF2B5EF4-FFF2-40B4-BE49-F238E27FC236}">
                <a16:creationId xmlns:a16="http://schemas.microsoft.com/office/drawing/2014/main" id="{E6CEAC36-733A-7351-9460-111A2B76E007}"/>
              </a:ext>
            </a:extLst>
          </p:cNvPr>
          <p:cNvSpPr txBox="1"/>
          <p:nvPr/>
        </p:nvSpPr>
        <p:spPr>
          <a:xfrm>
            <a:off x="3635072" y="3758715"/>
            <a:ext cx="1166813" cy="4815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Model selection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"/>
                <a:cs typeface="Open Sans"/>
                <a:sym typeface="Open Sans"/>
              </a:rPr>
              <a:t>Class checkpoint</a:t>
            </a:r>
          </a:p>
        </p:txBody>
      </p:sp>
      <p:sp>
        <p:nvSpPr>
          <p:cNvPr id="50" name="TextBox 33">
            <a:extLst>
              <a:ext uri="{FF2B5EF4-FFF2-40B4-BE49-F238E27FC236}">
                <a16:creationId xmlns:a16="http://schemas.microsoft.com/office/drawing/2014/main" id="{BC52E9FE-F115-8F4D-0933-47AD07C48915}"/>
              </a:ext>
            </a:extLst>
          </p:cNvPr>
          <p:cNvSpPr txBox="1"/>
          <p:nvPr/>
        </p:nvSpPr>
        <p:spPr>
          <a:xfrm>
            <a:off x="7483172" y="2177257"/>
            <a:ext cx="1333500" cy="802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rgbClr val="475569"/>
                </a:solidFill>
                <a:sym typeface="Open Sans"/>
              </a:rPr>
              <a:t>Debugging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200" b="1" dirty="0">
                <a:solidFill>
                  <a:srgbClr val="475569"/>
                </a:solidFill>
                <a:sym typeface="Open Sans"/>
              </a:rPr>
              <a:t>Final Presentation</a:t>
            </a:r>
          </a:p>
          <a:p>
            <a:pPr marL="172720" lvl="1" indent="-86360">
              <a:lnSpc>
                <a:spcPct val="150000"/>
              </a:lnSpc>
              <a:buFont typeface="Arial"/>
              <a:buChar char="•"/>
            </a:pPr>
            <a:r>
              <a:rPr lang="en-US" sz="1200" dirty="0">
                <a:solidFill>
                  <a:srgbClr val="475569"/>
                </a:solidFill>
                <a:sym typeface="Open Sans"/>
              </a:rPr>
              <a:t>Submission!</a:t>
            </a:r>
          </a:p>
        </p:txBody>
      </p:sp>
      <p:sp>
        <p:nvSpPr>
          <p:cNvPr id="52" name="TextBox 35">
            <a:extLst>
              <a:ext uri="{FF2B5EF4-FFF2-40B4-BE49-F238E27FC236}">
                <a16:creationId xmlns:a16="http://schemas.microsoft.com/office/drawing/2014/main" id="{4C3CDCFF-CF74-1D87-D134-B0C6F0462FEE}"/>
              </a:ext>
            </a:extLst>
          </p:cNvPr>
          <p:cNvSpPr txBox="1"/>
          <p:nvPr/>
        </p:nvSpPr>
        <p:spPr>
          <a:xfrm>
            <a:off x="410860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26.10 - 24.11</a:t>
            </a:r>
          </a:p>
        </p:txBody>
      </p:sp>
      <p:sp>
        <p:nvSpPr>
          <p:cNvPr id="53" name="TextBox 36">
            <a:extLst>
              <a:ext uri="{FF2B5EF4-FFF2-40B4-BE49-F238E27FC236}">
                <a16:creationId xmlns:a16="http://schemas.microsoft.com/office/drawing/2014/main" id="{87C5DF07-874C-2416-92C8-6DBE9ACDFF8C}"/>
              </a:ext>
            </a:extLst>
          </p:cNvPr>
          <p:cNvSpPr txBox="1"/>
          <p:nvPr/>
        </p:nvSpPr>
        <p:spPr>
          <a:xfrm>
            <a:off x="2144394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24.11 - 8.12</a:t>
            </a:r>
          </a:p>
        </p:txBody>
      </p:sp>
      <p:sp>
        <p:nvSpPr>
          <p:cNvPr id="54" name="TextBox 37">
            <a:extLst>
              <a:ext uri="{FF2B5EF4-FFF2-40B4-BE49-F238E27FC236}">
                <a16:creationId xmlns:a16="http://schemas.microsoft.com/office/drawing/2014/main" id="{0660C7A2-4014-2AB1-DF2E-2F6042FAD0C2}"/>
              </a:ext>
            </a:extLst>
          </p:cNvPr>
          <p:cNvSpPr txBox="1"/>
          <p:nvPr/>
        </p:nvSpPr>
        <p:spPr>
          <a:xfrm>
            <a:off x="3635072" y="2979391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9.12 - 15.12</a:t>
            </a:r>
          </a:p>
        </p:txBody>
      </p:sp>
      <p:grpSp>
        <p:nvGrpSpPr>
          <p:cNvPr id="55" name="Group 38">
            <a:extLst>
              <a:ext uri="{FF2B5EF4-FFF2-40B4-BE49-F238E27FC236}">
                <a16:creationId xmlns:a16="http://schemas.microsoft.com/office/drawing/2014/main" id="{9E8D853C-A256-E02A-231B-D77390E06B93}"/>
              </a:ext>
            </a:extLst>
          </p:cNvPr>
          <p:cNvGrpSpPr/>
          <p:nvPr/>
        </p:nvGrpSpPr>
        <p:grpSpPr>
          <a:xfrm>
            <a:off x="4829175" y="1700473"/>
            <a:ext cx="1190625" cy="508644"/>
            <a:chOff x="0" y="0"/>
            <a:chExt cx="627160" cy="267928"/>
          </a:xfrm>
        </p:grpSpPr>
        <p:sp>
          <p:nvSpPr>
            <p:cNvPr id="56" name="Freeform 39">
              <a:extLst>
                <a:ext uri="{FF2B5EF4-FFF2-40B4-BE49-F238E27FC236}">
                  <a16:creationId xmlns:a16="http://schemas.microsoft.com/office/drawing/2014/main" id="{AB23E34B-CDD7-E0CE-C5D5-7B95981DEE7C}"/>
                </a:ext>
              </a:extLst>
            </p:cNvPr>
            <p:cNvSpPr/>
            <p:nvPr/>
          </p:nvSpPr>
          <p:spPr>
            <a:xfrm>
              <a:off x="0" y="0"/>
              <a:ext cx="627161" cy="267928"/>
            </a:xfrm>
            <a:custGeom>
              <a:avLst/>
              <a:gdLst/>
              <a:ahLst/>
              <a:cxnLst/>
              <a:rect l="l" t="t" r="r" b="b"/>
              <a:pathLst>
                <a:path w="627161" h="267928">
                  <a:moveTo>
                    <a:pt x="133964" y="0"/>
                  </a:moveTo>
                  <a:lnTo>
                    <a:pt x="493197" y="0"/>
                  </a:lnTo>
                  <a:cubicBezTo>
                    <a:pt x="567183" y="0"/>
                    <a:pt x="627161" y="59978"/>
                    <a:pt x="627161" y="133964"/>
                  </a:cubicBezTo>
                  <a:lnTo>
                    <a:pt x="627161" y="133964"/>
                  </a:lnTo>
                  <a:cubicBezTo>
                    <a:pt x="627161" y="207950"/>
                    <a:pt x="567183" y="267928"/>
                    <a:pt x="493197" y="267928"/>
                  </a:cubicBezTo>
                  <a:lnTo>
                    <a:pt x="133964" y="267928"/>
                  </a:lnTo>
                  <a:cubicBezTo>
                    <a:pt x="59978" y="267928"/>
                    <a:pt x="0" y="207950"/>
                    <a:pt x="0" y="133964"/>
                  </a:cubicBezTo>
                  <a:lnTo>
                    <a:pt x="0" y="133964"/>
                  </a:lnTo>
                  <a:cubicBezTo>
                    <a:pt x="0" y="59978"/>
                    <a:pt x="59978" y="0"/>
                    <a:pt x="133964" y="0"/>
                  </a:cubicBezTo>
                  <a:close/>
                </a:path>
              </a:pathLst>
            </a:custGeom>
            <a:solidFill>
              <a:srgbClr val="05659F"/>
            </a:solidFill>
          </p:spPr>
          <p:txBody>
            <a:bodyPr/>
            <a:lstStyle/>
            <a:p>
              <a:endParaRPr lang="en-IL" sz="900">
                <a:latin typeface="+mj-lt"/>
              </a:endParaRPr>
            </a:p>
          </p:txBody>
        </p:sp>
        <p:sp>
          <p:nvSpPr>
            <p:cNvPr id="57" name="TextBox 40">
              <a:extLst>
                <a:ext uri="{FF2B5EF4-FFF2-40B4-BE49-F238E27FC236}">
                  <a16:creationId xmlns:a16="http://schemas.microsoft.com/office/drawing/2014/main" id="{D3A12B43-B52A-C9C5-9F2F-A18B69DE770C}"/>
                </a:ext>
              </a:extLst>
            </p:cNvPr>
            <p:cNvSpPr txBox="1"/>
            <p:nvPr/>
          </p:nvSpPr>
          <p:spPr>
            <a:xfrm>
              <a:off x="0" y="-28575"/>
              <a:ext cx="627160" cy="296503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260"/>
                </a:lnSpc>
              </a:pPr>
              <a:r>
                <a:rPr lang="en-US" sz="1000" b="1" dirty="0">
                  <a:solidFill>
                    <a:srgbClr val="F5F5F5"/>
                  </a:solidFill>
                  <a:latin typeface="+mj-lt"/>
                  <a:ea typeface="Open Sans Bold"/>
                  <a:cs typeface="Open Sans Bold"/>
                  <a:sym typeface="Open Sans Bold"/>
                </a:rPr>
                <a:t>Evaluation</a:t>
              </a:r>
            </a:p>
          </p:txBody>
        </p:sp>
      </p:grpSp>
      <p:sp>
        <p:nvSpPr>
          <p:cNvPr id="58" name="TextBox 41">
            <a:extLst>
              <a:ext uri="{FF2B5EF4-FFF2-40B4-BE49-F238E27FC236}">
                <a16:creationId xmlns:a16="http://schemas.microsoft.com/office/drawing/2014/main" id="{334F5F95-CCB5-7F65-BD4D-C6650E17AFC4}"/>
              </a:ext>
            </a:extLst>
          </p:cNvPr>
          <p:cNvSpPr txBox="1"/>
          <p:nvPr/>
        </p:nvSpPr>
        <p:spPr>
          <a:xfrm>
            <a:off x="4859337" y="2642919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16.12 - 5.1</a:t>
            </a:r>
          </a:p>
        </p:txBody>
      </p:sp>
      <p:sp>
        <p:nvSpPr>
          <p:cNvPr id="59" name="TextBox 42">
            <a:extLst>
              <a:ext uri="{FF2B5EF4-FFF2-40B4-BE49-F238E27FC236}">
                <a16:creationId xmlns:a16="http://schemas.microsoft.com/office/drawing/2014/main" id="{3C40DFE0-2F5E-63A7-8D85-C3CA3158B510}"/>
              </a:ext>
            </a:extLst>
          </p:cNvPr>
          <p:cNvSpPr txBox="1"/>
          <p:nvPr/>
        </p:nvSpPr>
        <p:spPr>
          <a:xfrm>
            <a:off x="7473441" y="3029397"/>
            <a:ext cx="1166813" cy="142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"/>
              </a:lnSpc>
            </a:pPr>
            <a:r>
              <a:rPr lang="en-US" sz="1100" b="1" dirty="0">
                <a:solidFill>
                  <a:srgbClr val="333333"/>
                </a:solidFill>
                <a:latin typeface="+mj-lt"/>
                <a:ea typeface="Open Sans Bold"/>
                <a:cs typeface="Open Sans Bold"/>
                <a:sym typeface="Open Sans Bold"/>
              </a:rPr>
              <a:t>6.1 - 20.1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F4DAF-065B-8868-16DE-DD3BED8AE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CC7553-80C2-0510-B16C-C683A9C7B7A0}"/>
              </a:ext>
            </a:extLst>
          </p:cNvPr>
          <p:cNvSpPr/>
          <p:nvPr/>
        </p:nvSpPr>
        <p:spPr>
          <a:xfrm>
            <a:off x="0" y="33846"/>
            <a:ext cx="9144000" cy="731520"/>
          </a:xfrm>
          <a:prstGeom prst="rect">
            <a:avLst/>
          </a:prstGeom>
          <a:solidFill>
            <a:srgbClr val="F8FAFC"/>
          </a:solidFill>
          <a:ln>
            <a:solidFill>
              <a:srgbClr val="E2E8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867D07-528E-28C9-CA0B-B18921E20EBB}"/>
              </a:ext>
            </a:extLst>
          </p:cNvPr>
          <p:cNvSpPr txBox="1"/>
          <p:nvPr/>
        </p:nvSpPr>
        <p:spPr>
          <a:xfrm>
            <a:off x="457200" y="125286"/>
            <a:ext cx="407669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F172A"/>
                </a:solidFill>
              </a:defRPr>
            </a:pPr>
            <a:r>
              <a:rPr lang="en-US" dirty="0"/>
              <a:t>Stocks vs. Brain Signals</a:t>
            </a:r>
            <a:endParaRPr dirty="0"/>
          </a:p>
        </p:txBody>
      </p:sp>
      <p:sp>
        <p:nvSpPr>
          <p:cNvPr id="21" name="מציין מיקום של תאריך 20">
            <a:extLst>
              <a:ext uri="{FF2B5EF4-FFF2-40B4-BE49-F238E27FC236}">
                <a16:creationId xmlns:a16="http://schemas.microsoft.com/office/drawing/2014/main" id="{369A463E-B1DD-77EB-6CF6-143A76710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2674C-8C3B-884E-BDB8-C58B6C07EE60}" type="datetime13">
              <a:rPr lang="he-IL" smtClean="0"/>
              <a:t>23/11/2025</a:t>
            </a:fld>
            <a:endParaRPr lang="en-US"/>
          </a:p>
        </p:txBody>
      </p:sp>
      <p:sp>
        <p:nvSpPr>
          <p:cNvPr id="22" name="מציין מיקום של כותרת תחתונה 21">
            <a:extLst>
              <a:ext uri="{FF2B5EF4-FFF2-40B4-BE49-F238E27FC236}">
                <a16:creationId xmlns:a16="http://schemas.microsoft.com/office/drawing/2014/main" id="{432D1B9F-186F-CCB2-D995-07E03D5EF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Workshop - Project Options</a:t>
            </a:r>
          </a:p>
        </p:txBody>
      </p:sp>
      <p:sp>
        <p:nvSpPr>
          <p:cNvPr id="23" name="מציין מיקום של מספר שקופית 22">
            <a:extLst>
              <a:ext uri="{FF2B5EF4-FFF2-40B4-BE49-F238E27FC236}">
                <a16:creationId xmlns:a16="http://schemas.microsoft.com/office/drawing/2014/main" id="{42E083DD-FBCA-2991-BFC3-79CC4451A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  <p:sp>
        <p:nvSpPr>
          <p:cNvPr id="4" name="מציין מיקום תוכן 2">
            <a:extLst>
              <a:ext uri="{FF2B5EF4-FFF2-40B4-BE49-F238E27FC236}">
                <a16:creationId xmlns:a16="http://schemas.microsoft.com/office/drawing/2014/main" id="{3B9B9404-D46E-7A6B-E393-6F3857B95F70}"/>
              </a:ext>
            </a:extLst>
          </p:cNvPr>
          <p:cNvSpPr txBox="1">
            <a:spLocks/>
          </p:cNvSpPr>
          <p:nvPr/>
        </p:nvSpPr>
        <p:spPr>
          <a:xfrm>
            <a:off x="1684512" y="2224398"/>
            <a:ext cx="2851150" cy="339447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Stocks</a:t>
            </a:r>
          </a:p>
          <a:p>
            <a:pPr>
              <a:buFont typeface="Arial"/>
              <a:buBlip>
                <a:blip r:embed="rId3"/>
              </a:buBlip>
            </a:pPr>
            <a:r>
              <a:rPr lang="en-US" sz="1500" dirty="0"/>
              <a:t>Excellent documentation and reliable API</a:t>
            </a:r>
          </a:p>
          <a:p>
            <a:pPr>
              <a:buFont typeface="Arial"/>
              <a:buBlip>
                <a:blip r:embed="rId3"/>
              </a:buBlip>
            </a:pPr>
            <a:r>
              <a:rPr lang="en-US" sz="1500" dirty="0"/>
              <a:t>Include data integration between two data sources</a:t>
            </a:r>
          </a:p>
          <a:p>
            <a:pPr>
              <a:buFont typeface="Arial"/>
              <a:buBlip>
                <a:blip r:embed="rId3"/>
              </a:buBlip>
            </a:pPr>
            <a:r>
              <a:rPr lang="en-US" sz="1500" dirty="0"/>
              <a:t>Feasible and intuitive</a:t>
            </a:r>
          </a:p>
          <a:p>
            <a:pPr>
              <a:buFont typeface="Arial"/>
              <a:buBlip>
                <a:blip r:embed="rId4"/>
              </a:buBlip>
            </a:pPr>
            <a:r>
              <a:rPr lang="en-US" sz="1500" dirty="0"/>
              <a:t>Hard to achieve strong results</a:t>
            </a:r>
          </a:p>
          <a:p>
            <a:pPr>
              <a:buFont typeface="Arial"/>
              <a:buBlip>
                <a:blip r:embed="rId4"/>
              </a:buBlip>
            </a:pPr>
            <a:r>
              <a:rPr lang="en-US" sz="1500" dirty="0"/>
              <a:t>Complex feature engineering</a:t>
            </a:r>
          </a:p>
          <a:p>
            <a:pPr>
              <a:buFont typeface="Arial"/>
              <a:buBlip>
                <a:blip r:embed="rId4"/>
              </a:buBlip>
            </a:pPr>
            <a:r>
              <a:rPr lang="en-US" sz="1500" dirty="0"/>
              <a:t>Train-test split</a:t>
            </a:r>
          </a:p>
          <a:p>
            <a:pPr marL="0" indent="0">
              <a:buFont typeface="Arial"/>
              <a:buNone/>
            </a:pPr>
            <a:endParaRPr lang="en-US" sz="1500" dirty="0"/>
          </a:p>
          <a:p>
            <a:pPr>
              <a:buFont typeface="Arial"/>
              <a:buBlip>
                <a:blip r:embed="rId3"/>
              </a:buBlip>
            </a:pPr>
            <a:endParaRPr lang="en-US" dirty="0"/>
          </a:p>
          <a:p>
            <a:pPr marL="0" indent="0">
              <a:buFont typeface="Arial"/>
              <a:buNone/>
            </a:pPr>
            <a:endParaRPr lang="en-US" dirty="0"/>
          </a:p>
          <a:p>
            <a:pPr>
              <a:buFont typeface="Arial"/>
              <a:buBlip>
                <a:blip r:embed="rId4"/>
              </a:buBlip>
            </a:pPr>
            <a:endParaRPr lang="en-IL" dirty="0"/>
          </a:p>
        </p:txBody>
      </p:sp>
      <p:sp>
        <p:nvSpPr>
          <p:cNvPr id="5" name="מציין מיקום תוכן 2">
            <a:extLst>
              <a:ext uri="{FF2B5EF4-FFF2-40B4-BE49-F238E27FC236}">
                <a16:creationId xmlns:a16="http://schemas.microsoft.com/office/drawing/2014/main" id="{418F3A7B-7D39-82C8-D163-4A167BF61859}"/>
              </a:ext>
            </a:extLst>
          </p:cNvPr>
          <p:cNvSpPr txBox="1">
            <a:spLocks/>
          </p:cNvSpPr>
          <p:nvPr/>
        </p:nvSpPr>
        <p:spPr>
          <a:xfrm>
            <a:off x="5005562" y="2224398"/>
            <a:ext cx="2851150" cy="339447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342900">
              <a:buNone/>
            </a:pPr>
            <a:r>
              <a:rPr lang="en-US" sz="2400" dirty="0">
                <a:solidFill>
                  <a:prstClr val="black"/>
                </a:solidFill>
                <a:latin typeface="Calibri"/>
              </a:rPr>
              <a:t>Brain Signals</a:t>
            </a:r>
          </a:p>
          <a:p>
            <a:pPr marL="257175" indent="-257175" defTabSz="342900">
              <a:buBlip>
                <a:blip r:embed="rId3"/>
              </a:buBlip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Clear and well-justified scientific value</a:t>
            </a:r>
          </a:p>
          <a:p>
            <a:pPr marL="257175" indent="-257175" defTabSz="342900">
              <a:buBlip>
                <a:blip r:embed="rId3"/>
              </a:buBlip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Highly feasible classification task</a:t>
            </a:r>
          </a:p>
          <a:p>
            <a:pPr marL="257175" indent="-257175" defTabSz="342900">
              <a:buBlip>
                <a:blip r:embed="rId3"/>
              </a:buBlip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Chance of clear and strong results</a:t>
            </a:r>
          </a:p>
          <a:p>
            <a:pPr marL="257175" indent="-257175" defTabSz="342900">
              <a:buBlip>
                <a:blip r:embed="rId4"/>
              </a:buBlip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Domain-specific challenge</a:t>
            </a:r>
          </a:p>
          <a:p>
            <a:pPr marL="257175" indent="-257175" defTabSz="342900">
              <a:buBlip>
                <a:blip r:embed="rId4"/>
              </a:buBlip>
            </a:pPr>
            <a:r>
              <a:rPr lang="en-US" sz="1500" dirty="0">
                <a:solidFill>
                  <a:prstClr val="black"/>
                </a:solidFill>
                <a:latin typeface="Calibri"/>
              </a:rPr>
              <a:t>Hard to visualize for general audience</a:t>
            </a:r>
          </a:p>
          <a:p>
            <a:pPr marL="257175" indent="-257175" defTabSz="342900">
              <a:buBlip>
                <a:blip r:embed="rId4"/>
              </a:buBlip>
            </a:pPr>
            <a:r>
              <a:rPr lang="en-US" sz="1500" dirty="0"/>
              <a:t>Train-test split</a:t>
            </a:r>
          </a:p>
          <a:p>
            <a:pPr marL="0" indent="0" defTabSz="342900">
              <a:buNone/>
            </a:pPr>
            <a:endParaRPr lang="en-US" sz="1500" dirty="0">
              <a:solidFill>
                <a:prstClr val="black"/>
              </a:solidFill>
              <a:latin typeface="Calibri"/>
            </a:endParaRPr>
          </a:p>
          <a:p>
            <a:pPr marL="0" indent="0" defTabSz="342900">
              <a:buNone/>
            </a:pPr>
            <a:endParaRPr lang="en-US" sz="1650" dirty="0">
              <a:solidFill>
                <a:prstClr val="black"/>
              </a:solidFill>
              <a:latin typeface="Calibri"/>
            </a:endParaRPr>
          </a:p>
          <a:p>
            <a:pPr marL="257175" indent="-257175" defTabSz="342900">
              <a:buBlip>
                <a:blip r:embed="rId4"/>
              </a:buBlip>
            </a:pPr>
            <a:endParaRPr lang="en-US" sz="2400" dirty="0">
              <a:solidFill>
                <a:prstClr val="black"/>
              </a:solidFill>
              <a:latin typeface="Calibri"/>
            </a:endParaRPr>
          </a:p>
          <a:p>
            <a:pPr marL="0" indent="0" defTabSz="342900">
              <a:buNone/>
            </a:pPr>
            <a:endParaRPr lang="en-US" sz="2400" dirty="0">
              <a:solidFill>
                <a:prstClr val="black"/>
              </a:solidFill>
              <a:latin typeface="Calibri"/>
            </a:endParaRPr>
          </a:p>
          <a:p>
            <a:pPr marL="257175" indent="-257175" defTabSz="342900">
              <a:buBlip>
                <a:blip r:embed="rId4"/>
              </a:buBlip>
            </a:pPr>
            <a:endParaRPr lang="en-IL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3A06F328-D370-6E41-5403-FCE809DE691D}"/>
              </a:ext>
            </a:extLst>
          </p:cNvPr>
          <p:cNvSpPr txBox="1"/>
          <p:nvPr/>
        </p:nvSpPr>
        <p:spPr>
          <a:xfrm>
            <a:off x="1684512" y="5507348"/>
            <a:ext cx="5911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342900"/>
            <a:r>
              <a:rPr lang="en-US" b="1" dirty="0">
                <a:solidFill>
                  <a:prstClr val="black"/>
                </a:solidFill>
              </a:rPr>
              <a:t>Preference: </a:t>
            </a:r>
            <a:r>
              <a:rPr lang="en-US" dirty="0">
                <a:solidFill>
                  <a:prstClr val="black"/>
                </a:solidFill>
                <a:latin typeface="Calibri"/>
              </a:rPr>
              <a:t>focus on stocks</a:t>
            </a:r>
            <a:endParaRPr lang="en-IL" sz="1350" b="1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669B5663-11F0-8347-3273-26943C2248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66113" y1="50293" x2="66113" y2="50293"/>
                        <a14:foregroundMark x1="79883" y1="34863" x2="79883" y2="34863"/>
                        <a14:foregroundMark x1="72559" y1="34473" x2="72559" y2="34473"/>
                        <a14:foregroundMark x1="74609" y1="38965" x2="74609" y2="38965"/>
                        <a14:foregroundMark x1="66504" y1="59961" x2="66504" y2="59961"/>
                        <a14:foregroundMark x1="66113" y1="66406" x2="66113" y2="66406"/>
                        <a14:foregroundMark x1="65332" y1="73340" x2="65332" y2="73340"/>
                        <a14:foregroundMark x1="45410" y1="67285" x2="45410" y2="67285"/>
                        <a14:foregroundMark x1="38184" y1="67285" x2="38184" y2="67285"/>
                        <a14:foregroundMark x1="25586" y1="68457" x2="25586" y2="68457"/>
                        <a14:foregroundMark x1="28906" y1="62012" x2="28906" y2="62012"/>
                        <a14:foregroundMark x1="19141" y1="71680" x2="19141" y2="71680"/>
                      </a14:backgroundRemoval>
                    </a14:imgEffect>
                  </a14:imgLayer>
                </a14:imgProps>
              </a:ext>
            </a:extLst>
          </a:blip>
          <a:srcRect l="12615" t="13933" r="15503" b="14186"/>
          <a:stretch>
            <a:fillRect/>
          </a:stretch>
        </p:blipFill>
        <p:spPr>
          <a:xfrm>
            <a:off x="1990188" y="966331"/>
            <a:ext cx="1201224" cy="1201223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0ABE13AE-D476-F611-7962-1141117A08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69434" y1="45898" x2="69434" y2="45898"/>
                        <a14:foregroundMark x1="67285" y1="57617" x2="67285" y2="57617"/>
                        <a14:foregroundMark x1="56543" y1="68945" x2="56543" y2="68945"/>
                        <a14:foregroundMark x1="36523" y1="69238" x2="36523" y2="69238"/>
                        <a14:backgroundMark x1="63184" y1="44824" x2="63184" y2="44824"/>
                        <a14:backgroundMark x1="80469" y1="35938" x2="80469" y2="359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05562" y="719075"/>
            <a:ext cx="1695734" cy="169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2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4639</TotalTime>
  <Words>1237</Words>
  <Application>Microsoft Macintosh PowerPoint</Application>
  <PresentationFormat>‫הצגה על המסך (4:3)</PresentationFormat>
  <Paragraphs>225</Paragraphs>
  <Slides>9</Slides>
  <Notes>9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4" baseType="lpstr">
      <vt:lpstr>Aptos</vt:lpstr>
      <vt:lpstr>Arial</vt:lpstr>
      <vt:lpstr>Calibri</vt:lpstr>
      <vt:lpstr>Open Sans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Shaked Schnarch</cp:lastModifiedBy>
  <cp:revision>15</cp:revision>
  <cp:lastPrinted>2025-11-22T15:01:52Z</cp:lastPrinted>
  <dcterms:created xsi:type="dcterms:W3CDTF">2013-01-27T09:14:16Z</dcterms:created>
  <dcterms:modified xsi:type="dcterms:W3CDTF">2025-11-23T09:19:08Z</dcterms:modified>
  <cp:category/>
</cp:coreProperties>
</file>

<file path=docProps/thumbnail.jpeg>
</file>